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hPWTgRTn+wqripVbU9n4nl5xFM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5A78EF-4153-452C-89FD-31B5540F8373}">
  <a:tblStyle styleId="{C15A78EF-4153-452C-89FD-31B5540F837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5a5f403c8e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g35a5f403c8e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35a5f403c8e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g35a5f403c8e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5a6ed7478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g35a6ed74789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5a5f403c8e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g35a5f403c8e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5a5f403c8e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g35a5f403c8e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5ee08249f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35ee08249f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g35ee08249f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5a5f403c8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g35a5f403c8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35a5f403c8e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g35a5f403c8e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35a5f403c8e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g35a5f403c8e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35b95ab934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g35b95ab934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35a5f403c8e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g35a5f403c8e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5a5f403c8e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g35a5f403c8e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35b95ab9348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35b95ab9348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g35b95ab9348_2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 txBox="1"/>
          <p:nvPr>
            <p:ph type="ctrTitle"/>
          </p:nvPr>
        </p:nvSpPr>
        <p:spPr>
          <a:xfrm>
            <a:off x="838200" y="164570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832104" y="5278216"/>
            <a:ext cx="3877053" cy="832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4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25" name="Google Shape;25;p4"/>
            <p:cNvSpPr/>
            <p:nvPr/>
          </p:nvSpPr>
          <p:spPr>
            <a:xfrm>
              <a:off x="3416300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46589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3416300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46589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3416300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346589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3416300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46589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3416300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346589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3416300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46589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416300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346589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416300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46589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416300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46589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3416300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46589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3821063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3870659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3821063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870659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3821063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3870659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821063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870659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821063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3870659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821063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870659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821063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870659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821063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870659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821063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870659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821063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3870659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225826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4275422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4225826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4275422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4225826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4275422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4225826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4275422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4225826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4275422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4225826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4275422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4225826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4275422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4225826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4275422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4225826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4275422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4225826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275422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630589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468018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4630589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68018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630589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68018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4630589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468018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4630589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68018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4630589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468018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630589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68018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630589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68018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4630589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468018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630589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468018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03535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084948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03535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084948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03535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084948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03535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084948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03535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084948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03535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084948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03535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084948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03535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084948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03535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084948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03535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084948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40116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48971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440116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48971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440116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548971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5440116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548971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440116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548971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440116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548971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5440116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48971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440116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548971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440116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548971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5440116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48971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844879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589447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5844879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589447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5844879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589447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844879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89447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844879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89447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844879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589447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5844879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589447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5844879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89447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5844879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589447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5844879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89447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624964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6299238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24964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6299238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624964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6299238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624964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299238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24964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6299238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624964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6299238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624964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299238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624964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299238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24964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299238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624964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6299238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654405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670400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654405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70400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6654405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670400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654405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70400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6654405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670400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654405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70400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6654405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670400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6654405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670400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6654405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670400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6654405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670400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7059168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7108764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7059168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108764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059168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7108764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7059168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7108764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7059168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7108764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7059168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7108764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7059168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7108764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7059168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7108764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7059168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108764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059168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7108764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746393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7513527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746393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7513527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746393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7513527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746393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7513527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746393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7513527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746393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7513527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746393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7513527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746393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7513527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746393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7513527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746393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7513527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7868695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791829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7868695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791829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7868695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791829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868695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791829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7868695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791829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7868695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791829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7868695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791829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7868695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791829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7868695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91829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868695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91829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8273458" y="524735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8323054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8273458" y="484337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323054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273458" y="443940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23054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273458" y="403543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8323054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273458" y="363146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323054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8273458" y="322748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8323054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273458" y="282351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8323054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8273458" y="241954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8323054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8273458" y="201557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8323054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8273458" y="161159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8323054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8678221" y="524735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8727817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8678221" y="484337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8727817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8678221" y="443940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8727817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8678221" y="403543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8727817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8678221" y="363146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8727817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8678221" y="322748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8727817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8678221" y="282351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8727817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8678221" y="241954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8727817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8678221" y="201557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8727817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8678221" y="161159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8727817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4"/>
          <p:cNvSpPr/>
          <p:nvPr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"/>
          <p:cNvSpPr/>
          <p:nvPr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"/>
          <p:cNvSpPr/>
          <p:nvPr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"/>
          <p:cNvSpPr/>
          <p:nvPr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4"/>
          <p:cNvGrpSpPr/>
          <p:nvPr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10" name="Google Shape;310;p4"/>
            <p:cNvCxnSpPr/>
            <p:nvPr/>
          </p:nvCxnSpPr>
          <p:spPr>
            <a:xfrm>
              <a:off x="1211580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" name="Google Shape;311;p4"/>
            <p:cNvCxnSpPr/>
            <p:nvPr/>
          </p:nvCxnSpPr>
          <p:spPr>
            <a:xfrm>
              <a:off x="1352005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" name="Google Shape;312;p4"/>
            <p:cNvCxnSpPr/>
            <p:nvPr/>
          </p:nvCxnSpPr>
          <p:spPr>
            <a:xfrm>
              <a:off x="1498963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3" name="Google Shape;313;p4"/>
            <p:cNvCxnSpPr/>
            <p:nvPr/>
          </p:nvCxnSpPr>
          <p:spPr>
            <a:xfrm>
              <a:off x="1639388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" name="Google Shape;314;p4"/>
            <p:cNvCxnSpPr/>
            <p:nvPr/>
          </p:nvCxnSpPr>
          <p:spPr>
            <a:xfrm>
              <a:off x="1779813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15" name="Google Shape;315;p4"/>
          <p:cNvGrpSpPr/>
          <p:nvPr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16" name="Google Shape;316;p4"/>
            <p:cNvCxnSpPr/>
            <p:nvPr/>
          </p:nvCxnSpPr>
          <p:spPr>
            <a:xfrm>
              <a:off x="10162921" y="4031871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" name="Google Shape;317;p4"/>
            <p:cNvCxnSpPr/>
            <p:nvPr/>
          </p:nvCxnSpPr>
          <p:spPr>
            <a:xfrm>
              <a:off x="10303346" y="4031871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" name="Google Shape;318;p4"/>
            <p:cNvCxnSpPr/>
            <p:nvPr/>
          </p:nvCxnSpPr>
          <p:spPr>
            <a:xfrm>
              <a:off x="10450304" y="4031871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9" name="Google Shape;319;p4"/>
            <p:cNvCxnSpPr/>
            <p:nvPr/>
          </p:nvCxnSpPr>
          <p:spPr>
            <a:xfrm>
              <a:off x="10590729" y="4031871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0" name="Google Shape;320;p4"/>
            <p:cNvCxnSpPr/>
            <p:nvPr/>
          </p:nvCxnSpPr>
          <p:spPr>
            <a:xfrm>
              <a:off x="10731154" y="4031871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21" name="Google Shape;321;p4"/>
          <p:cNvSpPr/>
          <p:nvPr/>
        </p:nvSpPr>
        <p:spPr>
          <a:xfrm>
            <a:off x="10961632" y="-256505"/>
            <a:ext cx="1196832" cy="4093961"/>
          </a:xfrm>
          <a:custGeom>
            <a:rect b="b" l="l" r="r" t="t"/>
            <a:pathLst>
              <a:path extrusionOk="0" h="4093961" w="1196832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"/>
          <p:cNvSpPr/>
          <p:nvPr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4"/>
          <p:cNvPicPr preferRelativeResize="0"/>
          <p:nvPr/>
        </p:nvPicPr>
        <p:blipFill rotWithShape="1">
          <a:blip r:embed="rId2">
            <a:alphaModFix/>
          </a:blip>
          <a:srcRect b="29936" l="5047" r="4179" t="3489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4" name="Google Shape;1344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45" name="Google Shape;1345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46" name="Google Shape;1346;p13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7" name="Google Shape;1347;p13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8" name="Google Shape;1348;p13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2" name="Google Shape;1352;p14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14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4" name="Google Shape;1354;p14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7" name="Google Shape;1357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8" name="Google Shape;1358;p15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9" name="Google Shape;1359;p15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0" name="Google Shape;1360;p15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"/>
          <p:cNvSpPr/>
          <p:nvPr/>
        </p:nvSpPr>
        <p:spPr>
          <a:xfrm>
            <a:off x="11414400" y="5306400"/>
            <a:ext cx="777600" cy="777600"/>
          </a:xfrm>
          <a:custGeom>
            <a:rect b="b" l="l" r="r" t="t"/>
            <a:pathLst>
              <a:path extrusionOk="0" h="4093961" w="1196832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"/>
          <p:cNvSpPr/>
          <p:nvPr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"/>
          <p:cNvSpPr txBox="1"/>
          <p:nvPr>
            <p:ph type="title"/>
          </p:nvPr>
        </p:nvSpPr>
        <p:spPr>
          <a:xfrm>
            <a:off x="894522" y="700891"/>
            <a:ext cx="1040909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"/>
          <p:cNvSpPr txBox="1"/>
          <p:nvPr>
            <p:ph idx="1" type="body"/>
          </p:nvPr>
        </p:nvSpPr>
        <p:spPr>
          <a:xfrm>
            <a:off x="894522" y="1825625"/>
            <a:ext cx="1040909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5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5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pSp>
        <p:nvGrpSpPr>
          <p:cNvPr id="332" name="Google Shape;332;p5"/>
          <p:cNvGrpSpPr/>
          <p:nvPr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33" name="Google Shape;333;p5"/>
            <p:cNvSpPr/>
            <p:nvPr/>
          </p:nvSpPr>
          <p:spPr>
            <a:xfrm>
              <a:off x="3416300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346589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3416300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346589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3416300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46589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416300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46589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416300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346589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3416300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346589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3416300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346589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416300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46589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416300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46589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3416300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346589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3821063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3870659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3821063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3870659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3821063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3870659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3821063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3870659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3821063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3870659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3821063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3870659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3821063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3870659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3821063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3870659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3821063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3870659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3821063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3870659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4225826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4275422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4225826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4275422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4225826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4275422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4225826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4275422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4225826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4275422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4225826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275422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225826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4275422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225826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4275422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225826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4275422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4225826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275422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4630589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68018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630589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468018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4630589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468018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630589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68018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630589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68018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630589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68018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630589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468018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630589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68018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630589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468018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4630589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468018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03535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5084948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503535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5084948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503535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5084948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03535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084948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03535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084948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03535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084948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03535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084948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03535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084948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03535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084948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03535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5084948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5440116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48971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5440116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548971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440116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48971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440116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548971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5440116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548971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5440116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548971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5440116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548971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5440116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548971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5440116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548971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5440116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548971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5844879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589447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5844879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589447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5844879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589447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5844879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589447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5844879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89447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844879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89447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5844879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89447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5844879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89447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844879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89447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844879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89447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624964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6299238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624964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6299238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624964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6299238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624964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6299238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624964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6299238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624964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6299238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624964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6299238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624964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6299238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624964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6299238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624964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6299238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6654405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670400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6654405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670400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654405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670400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6654405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70400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6654405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670400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654405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670400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6654405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670400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6654405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670400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6654405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70400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654405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70400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7059168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7108764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059168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7108764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7059168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7108764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7059168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7108764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7059168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7108764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7059168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7108764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7059168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7108764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7059168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7108764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7059168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7108764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7059168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7108764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746393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7513527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746393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7513527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746393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7513527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746393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7513527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746393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7513527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746393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7513527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746393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7513527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746393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7513527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746393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7513527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46393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513527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868695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91829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7868695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791829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7868695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791829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7868695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791829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7868695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791829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7868695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791829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7868695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791829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7868695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791829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7868695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91829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868695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791829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8273458" y="524735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8323054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8273458" y="484337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8323054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8273458" y="443940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8323054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8273458" y="403543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8323054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8273458" y="363146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8323054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273458" y="322748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8323054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8273458" y="282351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8323054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8273458" y="241954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8323054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8273458" y="201557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8323054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8273458" y="161159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8323054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8678221" y="524735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8727817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8678221" y="484337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8727817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8678221" y="443940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8727817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8678221" y="403543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8727817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8678221" y="363146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8727817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8678221" y="322748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8727817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678221" y="282351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727817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8678221" y="241954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8727817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8678221" y="201557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8727817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8678221" y="161159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8727817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5"/>
          <p:cNvGrpSpPr/>
          <p:nvPr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614" name="Google Shape;614;p5"/>
            <p:cNvCxnSpPr/>
            <p:nvPr/>
          </p:nvCxnSpPr>
          <p:spPr>
            <a:xfrm>
              <a:off x="1211580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" name="Google Shape;615;p5"/>
            <p:cNvCxnSpPr/>
            <p:nvPr/>
          </p:nvCxnSpPr>
          <p:spPr>
            <a:xfrm>
              <a:off x="1352005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" name="Google Shape;616;p5"/>
            <p:cNvCxnSpPr/>
            <p:nvPr/>
          </p:nvCxnSpPr>
          <p:spPr>
            <a:xfrm>
              <a:off x="1498963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" name="Google Shape;617;p5"/>
            <p:cNvCxnSpPr/>
            <p:nvPr/>
          </p:nvCxnSpPr>
          <p:spPr>
            <a:xfrm>
              <a:off x="1639388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e de titre + visuel">
  <p:cSld name="2_Diapositive de titre + visuel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"/>
          <p:cNvSpPr/>
          <p:nvPr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"/>
          <p:cNvSpPr/>
          <p:nvPr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"/>
          <p:cNvSpPr/>
          <p:nvPr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"/>
          <p:cNvSpPr txBox="1"/>
          <p:nvPr>
            <p:ph type="ctrTitle"/>
          </p:nvPr>
        </p:nvSpPr>
        <p:spPr>
          <a:xfrm>
            <a:off x="863252" y="1645702"/>
            <a:ext cx="400812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6"/>
          <p:cNvSpPr txBox="1"/>
          <p:nvPr>
            <p:ph idx="1" type="subTitle"/>
          </p:nvPr>
        </p:nvSpPr>
        <p:spPr>
          <a:xfrm>
            <a:off x="857157" y="5278216"/>
            <a:ext cx="3741148" cy="832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24" name="Google Shape;624;p6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6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6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27" name="Google Shape;627;p6"/>
          <p:cNvSpPr/>
          <p:nvPr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8" name="Google Shape;628;p6"/>
          <p:cNvGrpSpPr/>
          <p:nvPr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629" name="Google Shape;629;p6"/>
            <p:cNvCxnSpPr/>
            <p:nvPr/>
          </p:nvCxnSpPr>
          <p:spPr>
            <a:xfrm>
              <a:off x="1211580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1352005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1" name="Google Shape;631;p6"/>
            <p:cNvCxnSpPr/>
            <p:nvPr/>
          </p:nvCxnSpPr>
          <p:spPr>
            <a:xfrm>
              <a:off x="1498963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2" name="Google Shape;632;p6"/>
            <p:cNvCxnSpPr/>
            <p:nvPr/>
          </p:nvCxnSpPr>
          <p:spPr>
            <a:xfrm>
              <a:off x="1639388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3" name="Google Shape;633;p6"/>
            <p:cNvCxnSpPr/>
            <p:nvPr/>
          </p:nvCxnSpPr>
          <p:spPr>
            <a:xfrm>
              <a:off x="1779813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34" name="Google Shape;634;p6"/>
          <p:cNvSpPr/>
          <p:nvPr/>
        </p:nvSpPr>
        <p:spPr>
          <a:xfrm>
            <a:off x="10636800" y="0"/>
            <a:ext cx="1555200" cy="1555200"/>
          </a:xfrm>
          <a:custGeom>
            <a:rect b="b" l="l" r="r" t="t"/>
            <a:pathLst>
              <a:path extrusionOk="0" h="4093961" w="1196832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"/>
          <p:cNvSpPr/>
          <p:nvPr/>
        </p:nvSpPr>
        <p:spPr>
          <a:xfrm rot="10800000">
            <a:off x="6494388" y="1567889"/>
            <a:ext cx="777601" cy="777600"/>
          </a:xfrm>
          <a:custGeom>
            <a:rect b="b" l="l" r="r" t="t"/>
            <a:pathLst>
              <a:path extrusionOk="0" h="1371599" w="1371600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"/>
          <p:cNvSpPr/>
          <p:nvPr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"/>
          <p:cNvSpPr/>
          <p:nvPr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"/>
          <p:cNvSpPr/>
          <p:nvPr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6"/>
          <p:cNvGrpSpPr/>
          <p:nvPr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640" name="Google Shape;640;p6"/>
            <p:cNvCxnSpPr/>
            <p:nvPr/>
          </p:nvCxnSpPr>
          <p:spPr>
            <a:xfrm>
              <a:off x="1211580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1" name="Google Shape;641;p6"/>
            <p:cNvCxnSpPr/>
            <p:nvPr/>
          </p:nvCxnSpPr>
          <p:spPr>
            <a:xfrm>
              <a:off x="1352005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2" name="Google Shape;642;p6"/>
            <p:cNvCxnSpPr/>
            <p:nvPr/>
          </p:nvCxnSpPr>
          <p:spPr>
            <a:xfrm>
              <a:off x="1498963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3" name="Google Shape;643;p6"/>
            <p:cNvCxnSpPr/>
            <p:nvPr/>
          </p:nvCxnSpPr>
          <p:spPr>
            <a:xfrm>
              <a:off x="1639388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4" name="Google Shape;644;p6"/>
            <p:cNvCxnSpPr/>
            <p:nvPr/>
          </p:nvCxnSpPr>
          <p:spPr>
            <a:xfrm>
              <a:off x="1779813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45" name="Google Shape;645;p6"/>
          <p:cNvGrpSpPr/>
          <p:nvPr/>
        </p:nvGrpSpPr>
        <p:grpSpPr>
          <a:xfrm>
            <a:off x="7600398" y="94215"/>
            <a:ext cx="1311342" cy="1313851"/>
            <a:chOff x="7519121" y="94216"/>
            <a:chExt cx="1311342" cy="1313851"/>
          </a:xfrm>
        </p:grpSpPr>
        <p:sp>
          <p:nvSpPr>
            <p:cNvPr id="646" name="Google Shape;646;p6"/>
            <p:cNvSpPr/>
            <p:nvPr/>
          </p:nvSpPr>
          <p:spPr>
            <a:xfrm rot="5400000">
              <a:off x="7516120" y="121970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"/>
            <p:cNvSpPr/>
            <p:nvPr/>
          </p:nvSpPr>
          <p:spPr>
            <a:xfrm rot="5400000">
              <a:off x="7546809" y="97221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"/>
            <p:cNvSpPr/>
            <p:nvPr/>
          </p:nvSpPr>
          <p:spPr>
            <a:xfrm rot="5400000">
              <a:off x="7766135" y="121970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"/>
            <p:cNvSpPr/>
            <p:nvPr/>
          </p:nvSpPr>
          <p:spPr>
            <a:xfrm rot="5400000">
              <a:off x="7796824" y="97221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 rot="5400000">
              <a:off x="8016150" y="121970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"/>
            <p:cNvSpPr/>
            <p:nvPr/>
          </p:nvSpPr>
          <p:spPr>
            <a:xfrm rot="5400000">
              <a:off x="8046839" y="97221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"/>
            <p:cNvSpPr/>
            <p:nvPr/>
          </p:nvSpPr>
          <p:spPr>
            <a:xfrm rot="5400000">
              <a:off x="8266165" y="121970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"/>
            <p:cNvSpPr/>
            <p:nvPr/>
          </p:nvSpPr>
          <p:spPr>
            <a:xfrm rot="5400000">
              <a:off x="8296854" y="97221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 rot="5400000">
              <a:off x="8516180" y="121970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"/>
            <p:cNvSpPr/>
            <p:nvPr/>
          </p:nvSpPr>
          <p:spPr>
            <a:xfrm rot="5400000">
              <a:off x="8546869" y="97221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"/>
            <p:cNvSpPr/>
            <p:nvPr/>
          </p:nvSpPr>
          <p:spPr>
            <a:xfrm rot="5400000">
              <a:off x="8766195" y="121970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"/>
            <p:cNvSpPr/>
            <p:nvPr/>
          </p:nvSpPr>
          <p:spPr>
            <a:xfrm rot="5400000">
              <a:off x="8796883" y="97221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"/>
            <p:cNvSpPr/>
            <p:nvPr/>
          </p:nvSpPr>
          <p:spPr>
            <a:xfrm rot="5400000">
              <a:off x="7516120" y="372474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 rot="5400000">
              <a:off x="7546809" y="34772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 rot="5400000">
              <a:off x="7766135" y="372474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 rot="5400000">
              <a:off x="7796824" y="34772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 rot="5400000">
              <a:off x="8016150" y="372474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"/>
            <p:cNvSpPr/>
            <p:nvPr/>
          </p:nvSpPr>
          <p:spPr>
            <a:xfrm rot="5400000">
              <a:off x="8046839" y="34772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"/>
            <p:cNvSpPr/>
            <p:nvPr/>
          </p:nvSpPr>
          <p:spPr>
            <a:xfrm rot="5400000">
              <a:off x="8266165" y="372474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"/>
            <p:cNvSpPr/>
            <p:nvPr/>
          </p:nvSpPr>
          <p:spPr>
            <a:xfrm rot="5400000">
              <a:off x="8296854" y="34772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"/>
            <p:cNvSpPr/>
            <p:nvPr/>
          </p:nvSpPr>
          <p:spPr>
            <a:xfrm rot="5400000">
              <a:off x="8516180" y="372474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"/>
            <p:cNvSpPr/>
            <p:nvPr/>
          </p:nvSpPr>
          <p:spPr>
            <a:xfrm rot="5400000">
              <a:off x="8546869" y="34772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"/>
            <p:cNvSpPr/>
            <p:nvPr/>
          </p:nvSpPr>
          <p:spPr>
            <a:xfrm rot="5400000">
              <a:off x="8766195" y="372474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"/>
            <p:cNvSpPr/>
            <p:nvPr/>
          </p:nvSpPr>
          <p:spPr>
            <a:xfrm rot="5400000">
              <a:off x="8796883" y="34772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"/>
            <p:cNvSpPr/>
            <p:nvPr/>
          </p:nvSpPr>
          <p:spPr>
            <a:xfrm rot="5400000">
              <a:off x="7516120" y="622979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"/>
            <p:cNvSpPr/>
            <p:nvPr/>
          </p:nvSpPr>
          <p:spPr>
            <a:xfrm rot="5400000">
              <a:off x="7546809" y="598230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"/>
            <p:cNvSpPr/>
            <p:nvPr/>
          </p:nvSpPr>
          <p:spPr>
            <a:xfrm rot="5400000">
              <a:off x="7766135" y="622979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"/>
            <p:cNvSpPr/>
            <p:nvPr/>
          </p:nvSpPr>
          <p:spPr>
            <a:xfrm rot="5400000">
              <a:off x="7796824" y="598230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"/>
            <p:cNvSpPr/>
            <p:nvPr/>
          </p:nvSpPr>
          <p:spPr>
            <a:xfrm rot="5400000">
              <a:off x="8016150" y="622979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"/>
            <p:cNvSpPr/>
            <p:nvPr/>
          </p:nvSpPr>
          <p:spPr>
            <a:xfrm rot="5400000">
              <a:off x="8046839" y="598230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"/>
            <p:cNvSpPr/>
            <p:nvPr/>
          </p:nvSpPr>
          <p:spPr>
            <a:xfrm rot="5400000">
              <a:off x="8266165" y="622979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"/>
            <p:cNvSpPr/>
            <p:nvPr/>
          </p:nvSpPr>
          <p:spPr>
            <a:xfrm rot="5400000">
              <a:off x="8296854" y="598230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"/>
            <p:cNvSpPr/>
            <p:nvPr/>
          </p:nvSpPr>
          <p:spPr>
            <a:xfrm rot="5400000">
              <a:off x="8516180" y="622979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"/>
            <p:cNvSpPr/>
            <p:nvPr/>
          </p:nvSpPr>
          <p:spPr>
            <a:xfrm rot="5400000">
              <a:off x="8546869" y="598230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"/>
            <p:cNvSpPr/>
            <p:nvPr/>
          </p:nvSpPr>
          <p:spPr>
            <a:xfrm rot="5400000">
              <a:off x="8766195" y="622979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"/>
            <p:cNvSpPr/>
            <p:nvPr/>
          </p:nvSpPr>
          <p:spPr>
            <a:xfrm rot="5400000">
              <a:off x="8796883" y="598230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"/>
            <p:cNvSpPr/>
            <p:nvPr/>
          </p:nvSpPr>
          <p:spPr>
            <a:xfrm rot="5400000">
              <a:off x="7516120" y="873483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 rot="5400000">
              <a:off x="7546809" y="84873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/>
            <p:nvPr/>
          </p:nvSpPr>
          <p:spPr>
            <a:xfrm rot="5400000">
              <a:off x="7766135" y="873483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/>
            <p:nvPr/>
          </p:nvSpPr>
          <p:spPr>
            <a:xfrm rot="5400000">
              <a:off x="7796824" y="84873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/>
            <p:nvPr/>
          </p:nvSpPr>
          <p:spPr>
            <a:xfrm rot="5400000">
              <a:off x="8016150" y="873483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/>
            <p:nvPr/>
          </p:nvSpPr>
          <p:spPr>
            <a:xfrm rot="5400000">
              <a:off x="8046839" y="84873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/>
            <p:nvPr/>
          </p:nvSpPr>
          <p:spPr>
            <a:xfrm rot="5400000">
              <a:off x="8266165" y="873483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/>
            <p:nvPr/>
          </p:nvSpPr>
          <p:spPr>
            <a:xfrm rot="5400000">
              <a:off x="8296854" y="84873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/>
            <p:nvPr/>
          </p:nvSpPr>
          <p:spPr>
            <a:xfrm rot="5400000">
              <a:off x="8516180" y="873483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/>
            <p:nvPr/>
          </p:nvSpPr>
          <p:spPr>
            <a:xfrm rot="5400000">
              <a:off x="8546869" y="84873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/>
            <p:nvPr/>
          </p:nvSpPr>
          <p:spPr>
            <a:xfrm rot="5400000">
              <a:off x="8766195" y="873483"/>
              <a:ext cx="61388" cy="5879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/>
            <p:nvPr/>
          </p:nvSpPr>
          <p:spPr>
            <a:xfrm rot="5400000">
              <a:off x="8796883" y="848735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"/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"/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"/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"/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"/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"/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"/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"/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"/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"/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"/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"/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"/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"/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"/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6"/>
          <p:cNvSpPr/>
          <p:nvPr>
            <p:ph idx="2" type="pic"/>
          </p:nvPr>
        </p:nvSpPr>
        <p:spPr>
          <a:xfrm>
            <a:off x="5717680" y="786358"/>
            <a:ext cx="4937144" cy="454463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19" name="Google Shape;719;p6"/>
          <p:cNvGrpSpPr/>
          <p:nvPr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720" name="Google Shape;720;p6"/>
            <p:cNvCxnSpPr/>
            <p:nvPr/>
          </p:nvCxnSpPr>
          <p:spPr>
            <a:xfrm>
              <a:off x="1211580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1" name="Google Shape;721;p6"/>
            <p:cNvCxnSpPr/>
            <p:nvPr/>
          </p:nvCxnSpPr>
          <p:spPr>
            <a:xfrm>
              <a:off x="1352005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2" name="Google Shape;722;p6"/>
            <p:cNvCxnSpPr/>
            <p:nvPr/>
          </p:nvCxnSpPr>
          <p:spPr>
            <a:xfrm>
              <a:off x="1498963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3" name="Google Shape;723;p6"/>
            <p:cNvCxnSpPr/>
            <p:nvPr/>
          </p:nvCxnSpPr>
          <p:spPr>
            <a:xfrm>
              <a:off x="1639388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4" name="Google Shape;724;p6"/>
            <p:cNvCxnSpPr/>
            <p:nvPr/>
          </p:nvCxnSpPr>
          <p:spPr>
            <a:xfrm>
              <a:off x="1779813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725" name="Google Shape;725;p6"/>
          <p:cNvPicPr preferRelativeResize="0"/>
          <p:nvPr/>
        </p:nvPicPr>
        <p:blipFill rotWithShape="1">
          <a:blip r:embed="rId2">
            <a:alphaModFix/>
          </a:blip>
          <a:srcRect b="29936" l="5047" r="4179" t="3489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"/>
          <p:cNvSpPr/>
          <p:nvPr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7"/>
          <p:cNvSpPr/>
          <p:nvPr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9" name="Google Shape;729;p7"/>
          <p:cNvGrpSpPr/>
          <p:nvPr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730" name="Google Shape;730;p7"/>
            <p:cNvSpPr/>
            <p:nvPr/>
          </p:nvSpPr>
          <p:spPr>
            <a:xfrm>
              <a:off x="3416300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346589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3416300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46589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3416300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346589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3416300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346589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3416300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346589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3416300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346589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3416300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346589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3416300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346589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3416300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346589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3416300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346589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3821063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3870659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3821063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3870659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3821063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3870659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3821063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3870659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3821063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3870659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3821063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3870659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3821063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3870659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3821063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3870659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3821063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3870659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3821063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3870659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4225826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4275422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4225826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4275422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4225826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4275422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4225826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275422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225826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4275422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4225826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4275422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4225826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4275422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4225826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4275422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4225826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4275422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4225826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4275422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4630589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468018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4630589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468018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4630589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468018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4630589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468018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4630589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468018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4630589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468018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4630589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468018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4630589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468018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4630589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468018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4630589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468018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503535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5084948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503535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5084948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503535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5084948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503535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5084948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503535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5084948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503535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5084948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503535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5084948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503535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5084948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503535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5084948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503535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5084948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5440116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548971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5440116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548971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5440116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548971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5440116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548971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5440116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548971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5440116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548971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5440116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548971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5440116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548971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5440116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548971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5440116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548971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5844879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589447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5844879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589447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5844879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589447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5844879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589447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5844879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589447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5844879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589447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5844879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589447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5844879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589447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5844879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589447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5844879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589447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624964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6299238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624964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6299238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624964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6299238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624964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6299238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624964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6299238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624964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6299238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624964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6299238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624964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6299238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624964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6299238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624964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6299238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6654405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670400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6654405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670400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6654405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670400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6654405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670400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6654405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670400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6654405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670400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6654405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670400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6654405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670400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6654405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670400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6654405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670400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7059168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7108764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7059168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7108764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7059168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7108764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7059168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7108764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7059168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7108764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7059168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7108764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7059168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7108764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7059168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7108764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7059168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7108764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7059168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7108764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746393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7513527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746393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7513527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746393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7513527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746393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7513527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746393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7513527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746393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7513527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746393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7513527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746393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7513527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746393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7513527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746393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7513527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7868695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791829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7868695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791829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7868695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791829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7868695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791829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7868695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791829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7868695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791829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7868695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791829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7868695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791829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7868695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791829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7868695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791829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8273458" y="524735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8323054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8273458" y="484337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8323054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8273458" y="443940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8323054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8273458" y="403543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8323054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8273458" y="363146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8323054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8273458" y="322748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8323054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8273458" y="282351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8323054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8273458" y="241954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8323054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8273458" y="201557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8323054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8273458" y="161159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8323054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8678221" y="524735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8727817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8678221" y="484337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8727817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8678221" y="443940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8727817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8678221" y="403543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8727817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8678221" y="363146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8727817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8678221" y="322748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8727817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8678221" y="282351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8727817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8678221" y="241954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8727817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8678221" y="201557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8727817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8678221" y="161159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8727817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0" name="Google Shape;1010;p7"/>
          <p:cNvSpPr/>
          <p:nvPr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7"/>
          <p:cNvSpPr/>
          <p:nvPr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7"/>
          <p:cNvSpPr/>
          <p:nvPr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7"/>
          <p:cNvSpPr/>
          <p:nvPr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7"/>
          <p:cNvSpPr/>
          <p:nvPr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7"/>
          <p:cNvSpPr txBox="1"/>
          <p:nvPr>
            <p:ph type="title"/>
          </p:nvPr>
        </p:nvSpPr>
        <p:spPr>
          <a:xfrm>
            <a:off x="831850" y="1709738"/>
            <a:ext cx="612554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6" name="Google Shape;1016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Georgia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7" name="Google Shape;1017;p7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8" name="Google Shape;1018;p7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7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20" name="Google Shape;1020;p7"/>
          <p:cNvSpPr/>
          <p:nvPr/>
        </p:nvSpPr>
        <p:spPr>
          <a:xfrm>
            <a:off x="9339448" y="2600866"/>
            <a:ext cx="1447200" cy="1548301"/>
          </a:xfrm>
          <a:custGeom>
            <a:rect b="b" l="l" r="r" t="t"/>
            <a:pathLst>
              <a:path extrusionOk="0" h="4093961" w="1196832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"/>
          <p:cNvSpPr/>
          <p:nvPr/>
        </p:nvSpPr>
        <p:spPr>
          <a:xfrm>
            <a:off x="11414400" y="5306400"/>
            <a:ext cx="777600" cy="777600"/>
          </a:xfrm>
          <a:custGeom>
            <a:rect b="b" l="l" r="r" t="t"/>
            <a:pathLst>
              <a:path extrusionOk="0" h="4093961" w="1196832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8"/>
          <p:cNvSpPr/>
          <p:nvPr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4" name="Google Shape;1024;p8"/>
          <p:cNvGrpSpPr/>
          <p:nvPr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1025" name="Google Shape;1025;p8"/>
            <p:cNvCxnSpPr/>
            <p:nvPr/>
          </p:nvCxnSpPr>
          <p:spPr>
            <a:xfrm>
              <a:off x="1211580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6" name="Google Shape;1026;p8"/>
            <p:cNvCxnSpPr/>
            <p:nvPr/>
          </p:nvCxnSpPr>
          <p:spPr>
            <a:xfrm>
              <a:off x="1352005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7" name="Google Shape;1027;p8"/>
            <p:cNvCxnSpPr/>
            <p:nvPr/>
          </p:nvCxnSpPr>
          <p:spPr>
            <a:xfrm>
              <a:off x="1498963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8" name="Google Shape;1028;p8"/>
            <p:cNvCxnSpPr/>
            <p:nvPr/>
          </p:nvCxnSpPr>
          <p:spPr>
            <a:xfrm>
              <a:off x="1639388" y="5257800"/>
              <a:ext cx="0" cy="162306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29" name="Google Shape;1029;p8"/>
          <p:cNvSpPr txBox="1"/>
          <p:nvPr>
            <p:ph idx="1" type="body"/>
          </p:nvPr>
        </p:nvSpPr>
        <p:spPr>
          <a:xfrm>
            <a:off x="896263" y="1825625"/>
            <a:ext cx="5245800" cy="425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0" name="Google Shape;1030;p8"/>
          <p:cNvSpPr txBox="1"/>
          <p:nvPr>
            <p:ph idx="2" type="body"/>
          </p:nvPr>
        </p:nvSpPr>
        <p:spPr>
          <a:xfrm>
            <a:off x="6172200" y="1825625"/>
            <a:ext cx="5245800" cy="4254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1" name="Google Shape;1031;p8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8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8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34" name="Google Shape;1034;p8"/>
          <p:cNvSpPr txBox="1"/>
          <p:nvPr>
            <p:ph type="title"/>
          </p:nvPr>
        </p:nvSpPr>
        <p:spPr>
          <a:xfrm>
            <a:off x="895920" y="700892"/>
            <a:ext cx="1052961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p8"/>
          <p:cNvSpPr/>
          <p:nvPr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6" name="Google Shape;1036;p8"/>
          <p:cNvGrpSpPr/>
          <p:nvPr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037" name="Google Shape;1037;p8"/>
            <p:cNvSpPr/>
            <p:nvPr/>
          </p:nvSpPr>
          <p:spPr>
            <a:xfrm>
              <a:off x="3416300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346589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3416300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346589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3416300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346589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3416300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346589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3416300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346589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3416300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346589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3416300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346589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3416300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346589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3416300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346589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3416300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346589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3821063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3870659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3821063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3870659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3821063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3870659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3821063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3870659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3821063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3870659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3821063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3870659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3821063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3870659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3821063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3870659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3821063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3870659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3821063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3870659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4225826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4275422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4225826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4275422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4225826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4275422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4225826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4275422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4225826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4275422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4225826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4275422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4225826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4275422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4225826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4275422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4225826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4275422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4225826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4275422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4630589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468018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4630589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468018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4630589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468018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4630589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468018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4630589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468018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4630589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468018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4630589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468018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4630589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468018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4630589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468018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4630589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468018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503535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5084948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503535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5084948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503535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5084948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503535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5084948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503535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5084948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503535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5084948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503535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5084948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503535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5084948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503535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5084948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503535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5084948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5440116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548971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5440116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548971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5440116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548971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5440116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548971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5440116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548971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5440116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548971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5440116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548971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5440116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548971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5440116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548971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5440116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548971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5844879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5894475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5844879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5894475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5844879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5894475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5844879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5894475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5844879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5894475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5844879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5894475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5844879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5894475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5844879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5894475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5844879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5894475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5844879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5894475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624964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6299238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624964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6299238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624964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6299238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624964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6299238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624964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6299238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624964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6299238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624964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99238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624964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6299238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624964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6299238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624964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6299238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6654405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670400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6654405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670400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6654405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670400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6654405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670400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654405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670400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6654405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670400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6654405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670400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6654405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670400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6654405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670400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6654405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670400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7059168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108764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7059168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7108764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7059168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7108764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7059168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7108764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7059168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7108764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7059168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7108764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7059168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7108764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059168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7108764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7059168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7108764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7059168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7108764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7463932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7513527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7463932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7513527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7463932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7513527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463932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7513527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7463932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7513527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7463932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7513527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7463932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7513527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7463932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7513527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7463932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7513527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7463932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7513527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7868695" y="524735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7918291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7868695" y="484337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7918291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7868695" y="443940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7918291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7868695" y="403543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7918291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7868695" y="363146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7918291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7868695" y="322748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7918291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7868695" y="2823516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7918291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7868695" y="2419543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7918291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7868695" y="2015571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7918291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7868695" y="1611598"/>
              <a:ext cx="99191" cy="9500"/>
            </a:xfrm>
            <a:custGeom>
              <a:rect b="b" l="l" r="r" t="t"/>
              <a:pathLst>
                <a:path extrusionOk="0" h="9500" w="99191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7918291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8273458" y="524735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8323054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8273458" y="484337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8323054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8273458" y="443940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8323054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8273458" y="403543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8323054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8273458" y="363146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8323054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8273458" y="322748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8323054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8273458" y="282351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8323054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8273458" y="241954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8323054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8273458" y="201557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8323054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8273458" y="161159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8323054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8678221" y="524735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8727817" y="519785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8678221" y="484337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8727817" y="479387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8678221" y="443940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8727817" y="438990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8678221" y="403543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8727817" y="398593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8678221" y="363146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8727817" y="358196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8678221" y="322748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8727817" y="3177989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8678221" y="2823516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8727817" y="2774017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8678221" y="2419543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8727817" y="2370044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8678221" y="2015571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8727817" y="1966072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8678221" y="1611598"/>
              <a:ext cx="99096" cy="9500"/>
            </a:xfrm>
            <a:custGeom>
              <a:rect b="b" l="l" r="r" t="t"/>
              <a:pathLst>
                <a:path extrusionOk="0" h="9500" w="99096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8727817" y="1562100"/>
              <a:ext cx="9519" cy="98997"/>
            </a:xfrm>
            <a:custGeom>
              <a:rect b="b" l="l" r="r" t="t"/>
              <a:pathLst>
                <a:path extrusionOk="0" h="98997" w="9519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"/>
          <p:cNvSpPr txBox="1"/>
          <p:nvPr>
            <p:ph type="title"/>
          </p:nvPr>
        </p:nvSpPr>
        <p:spPr>
          <a:xfrm>
            <a:off x="854463" y="6553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9" name="Google Shape;1319;p9"/>
          <p:cNvSpPr txBox="1"/>
          <p:nvPr>
            <p:ph idx="1" type="body"/>
          </p:nvPr>
        </p:nvSpPr>
        <p:spPr>
          <a:xfrm>
            <a:off x="854463" y="169415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0" name="Google Shape;1320;p9"/>
          <p:cNvSpPr txBox="1"/>
          <p:nvPr>
            <p:ph idx="2" type="body"/>
          </p:nvPr>
        </p:nvSpPr>
        <p:spPr>
          <a:xfrm>
            <a:off x="854463" y="2518062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1" name="Google Shape;1321;p9"/>
          <p:cNvSpPr txBox="1"/>
          <p:nvPr>
            <p:ph idx="3" type="body"/>
          </p:nvPr>
        </p:nvSpPr>
        <p:spPr>
          <a:xfrm>
            <a:off x="6186875" y="169415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2" name="Google Shape;1322;p9"/>
          <p:cNvSpPr txBox="1"/>
          <p:nvPr>
            <p:ph idx="4" type="body"/>
          </p:nvPr>
        </p:nvSpPr>
        <p:spPr>
          <a:xfrm>
            <a:off x="6186875" y="2518062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3" name="Google Shape;1323;p9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4" name="Google Shape;1324;p9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9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8" name="Google Shape;1328;p10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9" name="Google Shape;1329;p10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0" name="Google Shape;1330;p10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1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3" name="Google Shape;1333;p11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4" name="Google Shape;1334;p11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7" name="Google Shape;1337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8" name="Google Shape;1338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9" name="Google Shape;1339;p12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0" name="Google Shape;1340;p12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1" name="Google Shape;1341;p12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"/>
          <p:cNvSpPr txBox="1"/>
          <p:nvPr>
            <p:ph type="ctrTitle"/>
          </p:nvPr>
        </p:nvSpPr>
        <p:spPr>
          <a:xfrm>
            <a:off x="561400" y="1476550"/>
            <a:ext cx="7673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fr-FR">
                <a:latin typeface="Georgia"/>
                <a:ea typeface="Georgia"/>
                <a:cs typeface="Georgia"/>
                <a:sym typeface="Georgia"/>
              </a:rPr>
              <a:t>Projet capteur 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fr-FR" sz="3000">
                <a:latin typeface="Georgia"/>
                <a:ea typeface="Georgia"/>
                <a:cs typeface="Georgia"/>
                <a:sym typeface="Georgia"/>
              </a:rPr>
              <a:t>Du capteur graphite au banc de test</a:t>
            </a:r>
            <a:endParaRPr b="1"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6" name="Google Shape;1366;p1"/>
          <p:cNvSpPr txBox="1"/>
          <p:nvPr>
            <p:ph idx="1" type="subTitle"/>
          </p:nvPr>
        </p:nvSpPr>
        <p:spPr>
          <a:xfrm>
            <a:off x="561397" y="4909175"/>
            <a:ext cx="6607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FR" sz="1800"/>
              <a:t>Yoann Lai Koun Sing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FR" sz="1800"/>
              <a:t>Ly-Hai Hoang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FR" sz="1800"/>
              <a:t>Viet-Hoang Pham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fr-FR" sz="1800"/>
              <a:t>4A – </a:t>
            </a:r>
            <a:r>
              <a:rPr b="1" lang="fr-FR" sz="1800"/>
              <a:t>Département de Génie Physique – INSA Toulouse</a:t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35a5f403c8e_0_90"/>
          <p:cNvSpPr txBox="1"/>
          <p:nvPr>
            <p:ph type="title"/>
          </p:nvPr>
        </p:nvSpPr>
        <p:spPr>
          <a:xfrm>
            <a:off x="894522" y="700891"/>
            <a:ext cx="10409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B. Réalisation du projet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5. </a:t>
            </a:r>
            <a:r>
              <a:rPr lang="fr-FR">
                <a:latin typeface="Georgia"/>
                <a:ea typeface="Georgia"/>
                <a:cs typeface="Georgia"/>
                <a:sym typeface="Georgia"/>
              </a:rPr>
              <a:t>Application via MIT App Inventor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7" name="Google Shape;1517;g35a5f403c8e_0_90"/>
          <p:cNvSpPr txBox="1"/>
          <p:nvPr>
            <p:ph idx="11" type="ftr"/>
          </p:nvPr>
        </p:nvSpPr>
        <p:spPr>
          <a:xfrm>
            <a:off x="4038600" y="6486779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INSA Toulouse</a:t>
            </a:r>
            <a:endParaRPr/>
          </a:p>
        </p:txBody>
      </p:sp>
      <p:sp>
        <p:nvSpPr>
          <p:cNvPr id="1518" name="Google Shape;1518;g35a5f403c8e_0_90"/>
          <p:cNvSpPr txBox="1"/>
          <p:nvPr>
            <p:ph idx="12" type="sldNum"/>
          </p:nvPr>
        </p:nvSpPr>
        <p:spPr>
          <a:xfrm>
            <a:off x="11627849" y="6352975"/>
            <a:ext cx="3900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9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9" name="Google Shape;1519;g35a5f403c8e_0_90"/>
          <p:cNvSpPr txBox="1"/>
          <p:nvPr/>
        </p:nvSpPr>
        <p:spPr>
          <a:xfrm>
            <a:off x="894525" y="3121200"/>
            <a:ext cx="796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https://ai2.appinventor.mit.edu/#4655367343636480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0" name="Google Shape;1520;g35a5f403c8e_0_90"/>
          <p:cNvSpPr txBox="1"/>
          <p:nvPr/>
        </p:nvSpPr>
        <p:spPr>
          <a:xfrm>
            <a:off x="869075" y="2520375"/>
            <a:ext cx="806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Lien vers l’application: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35a5f403c8e_0_97"/>
          <p:cNvSpPr txBox="1"/>
          <p:nvPr>
            <p:ph type="title"/>
          </p:nvPr>
        </p:nvSpPr>
        <p:spPr>
          <a:xfrm>
            <a:off x="361122" y="243691"/>
            <a:ext cx="10409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B. Réalisation du projet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6. Banc de test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6" name="Google Shape;1526;g35a5f403c8e_0_97"/>
          <p:cNvSpPr txBox="1"/>
          <p:nvPr>
            <p:ph idx="11" type="ftr"/>
          </p:nvPr>
        </p:nvSpPr>
        <p:spPr>
          <a:xfrm>
            <a:off x="4038600" y="6486779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INSA Toulouse</a:t>
            </a:r>
            <a:endParaRPr/>
          </a:p>
        </p:txBody>
      </p:sp>
      <p:sp>
        <p:nvSpPr>
          <p:cNvPr id="1527" name="Google Shape;1527;g35a5f403c8e_0_97"/>
          <p:cNvSpPr txBox="1"/>
          <p:nvPr>
            <p:ph idx="12" type="sldNum"/>
          </p:nvPr>
        </p:nvSpPr>
        <p:spPr>
          <a:xfrm>
            <a:off x="116278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10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28" name="Google Shape;1528;g35a5f403c8e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046400"/>
            <a:ext cx="4511850" cy="375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g35a5f403c8e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949" y="2036120"/>
            <a:ext cx="4511850" cy="377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g35a5f403c8e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7225" y="2036128"/>
            <a:ext cx="1538477" cy="205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5a6ed74789_0_3"/>
          <p:cNvSpPr txBox="1"/>
          <p:nvPr>
            <p:ph type="title"/>
          </p:nvPr>
        </p:nvSpPr>
        <p:spPr>
          <a:xfrm>
            <a:off x="373897" y="413641"/>
            <a:ext cx="10409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B. Réalisation du projet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6. Datasheet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6" name="Google Shape;1536;g35a6ed74789_0_3"/>
          <p:cNvSpPr txBox="1"/>
          <p:nvPr>
            <p:ph idx="1" type="body"/>
          </p:nvPr>
        </p:nvSpPr>
        <p:spPr>
          <a:xfrm>
            <a:off x="517500" y="2398900"/>
            <a:ext cx="616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-FR" sz="2000"/>
              <a:t>Spécifications</a:t>
            </a:r>
            <a:endParaRPr sz="2000"/>
          </a:p>
        </p:txBody>
      </p:sp>
      <p:sp>
        <p:nvSpPr>
          <p:cNvPr id="1537" name="Google Shape;1537;g35a6ed74789_0_3"/>
          <p:cNvSpPr txBox="1"/>
          <p:nvPr>
            <p:ph idx="11" type="ftr"/>
          </p:nvPr>
        </p:nvSpPr>
        <p:spPr>
          <a:xfrm>
            <a:off x="4038600" y="6486779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INSA Toulouse</a:t>
            </a:r>
            <a:endParaRPr/>
          </a:p>
        </p:txBody>
      </p:sp>
      <p:sp>
        <p:nvSpPr>
          <p:cNvPr id="1538" name="Google Shape;1538;g35a6ed74789_0_3"/>
          <p:cNvSpPr txBox="1"/>
          <p:nvPr>
            <p:ph idx="12" type="sldNum"/>
          </p:nvPr>
        </p:nvSpPr>
        <p:spPr>
          <a:xfrm>
            <a:off x="116278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11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39" name="Google Shape;1539;g35a6ed7478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925" y="782550"/>
            <a:ext cx="49815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g35a6ed74789_0_3"/>
          <p:cNvSpPr/>
          <p:nvPr/>
        </p:nvSpPr>
        <p:spPr>
          <a:xfrm>
            <a:off x="10121800" y="297800"/>
            <a:ext cx="1227900" cy="19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Georgia"/>
                <a:ea typeface="Georgia"/>
                <a:cs typeface="Georgia"/>
                <a:sym typeface="Georgia"/>
              </a:rPr>
              <a:t>Pin 1 = +5V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41" name="Google Shape;1541;g35a6ed74789_0_3"/>
          <p:cNvCxnSpPr>
            <a:stCxn id="1540" idx="2"/>
          </p:cNvCxnSpPr>
          <p:nvPr/>
        </p:nvCxnSpPr>
        <p:spPr>
          <a:xfrm flipH="1">
            <a:off x="10308250" y="492500"/>
            <a:ext cx="427500" cy="103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2" name="Google Shape;1542;g35a6ed74789_0_3"/>
          <p:cNvSpPr/>
          <p:nvPr/>
        </p:nvSpPr>
        <p:spPr>
          <a:xfrm>
            <a:off x="10859200" y="782550"/>
            <a:ext cx="1227900" cy="19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Georgia"/>
                <a:ea typeface="Georgia"/>
                <a:cs typeface="Georgia"/>
                <a:sym typeface="Georgia"/>
              </a:rPr>
              <a:t>Pin 2 = V input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43" name="Google Shape;1543;g35a6ed74789_0_3"/>
          <p:cNvCxnSpPr>
            <a:stCxn id="1542" idx="2"/>
          </p:cNvCxnSpPr>
          <p:nvPr/>
        </p:nvCxnSpPr>
        <p:spPr>
          <a:xfrm flipH="1">
            <a:off x="10431850" y="977250"/>
            <a:ext cx="1041300" cy="129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544" name="Google Shape;1544;g35a6ed74789_0_3"/>
          <p:cNvGraphicFramePr/>
          <p:nvPr/>
        </p:nvGraphicFramePr>
        <p:xfrm>
          <a:off x="517500" y="278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{C15A78EF-4153-452C-89FD-31B5540F8373}</a:tableStyleId>
              </a:tblPr>
              <a:tblGrid>
                <a:gridCol w="1799625"/>
                <a:gridCol w="2992625"/>
              </a:tblGrid>
              <a:tr h="34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Parameter</a:t>
                      </a:r>
                      <a:endParaRPr b="1"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</a:t>
                      </a:r>
                      <a:endParaRPr b="1"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34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Sensor type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Passive graphite strain gauge sensor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Measurand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Resistance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Output Signal Type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Analog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Power Supply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5V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Typical Response Time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&lt; 100 ms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Substrate Material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Cellulosic plant fibers (paper)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Graphite Composition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Graphite nanoparticles deposited using a graphite pencil (2H, H, HB, B, 2B)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Paper Thickness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~0.2 mm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5" name="Google Shape;1545;g35a6ed74789_0_3"/>
          <p:cNvSpPr txBox="1"/>
          <p:nvPr>
            <p:ph idx="1" type="body"/>
          </p:nvPr>
        </p:nvSpPr>
        <p:spPr>
          <a:xfrm>
            <a:off x="5422725" y="3612675"/>
            <a:ext cx="616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-FR" sz="2000"/>
              <a:t>Dimension</a:t>
            </a:r>
            <a:endParaRPr sz="2000"/>
          </a:p>
        </p:txBody>
      </p:sp>
      <p:graphicFrame>
        <p:nvGraphicFramePr>
          <p:cNvPr id="1546" name="Google Shape;1546;g35a6ed74789_0_3"/>
          <p:cNvGraphicFramePr/>
          <p:nvPr/>
        </p:nvGraphicFramePr>
        <p:xfrm>
          <a:off x="8602700" y="3232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{C15A78EF-4153-452C-89FD-31B5540F8373}</a:tableStyleId>
              </a:tblPr>
              <a:tblGrid>
                <a:gridCol w="1509800"/>
                <a:gridCol w="1231250"/>
                <a:gridCol w="6741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Condition</a:t>
                      </a:r>
                      <a:endParaRPr b="1"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Typical value</a:t>
                      </a:r>
                      <a:endParaRPr b="1"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Unit</a:t>
                      </a:r>
                      <a:endParaRPr b="1"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Temperature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20±5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°C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Humidity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60±5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Bluetooth distance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2±2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47" name="Google Shape;1547;g35a6ed74789_0_3"/>
          <p:cNvGraphicFramePr/>
          <p:nvPr/>
        </p:nvGraphicFramePr>
        <p:xfrm>
          <a:off x="5422725" y="405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{C15A78EF-4153-452C-89FD-31B5540F8373}</a:tableStyleId>
              </a:tblPr>
              <a:tblGrid>
                <a:gridCol w="1387350"/>
                <a:gridCol w="15873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Measure</a:t>
                      </a:r>
                      <a:endParaRPr b="1"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Distance (mm)</a:t>
                      </a:r>
                      <a:endParaRPr b="1"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3.5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3.5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23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1.5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68575" marL="68575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8" name="Google Shape;1548;g35a6ed74789_0_3"/>
          <p:cNvSpPr txBox="1"/>
          <p:nvPr>
            <p:ph idx="1" type="body"/>
          </p:nvPr>
        </p:nvSpPr>
        <p:spPr>
          <a:xfrm>
            <a:off x="8602700" y="2811638"/>
            <a:ext cx="616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-FR" sz="2000"/>
              <a:t>Conditions standards</a:t>
            </a:r>
            <a:endParaRPr sz="2000"/>
          </a:p>
        </p:txBody>
      </p:sp>
      <p:sp>
        <p:nvSpPr>
          <p:cNvPr id="1549" name="Google Shape;1549;g35a6ed74789_0_3"/>
          <p:cNvSpPr txBox="1"/>
          <p:nvPr>
            <p:ph idx="1" type="body"/>
          </p:nvPr>
        </p:nvSpPr>
        <p:spPr>
          <a:xfrm>
            <a:off x="517500" y="1700875"/>
            <a:ext cx="616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-FR" sz="2000"/>
              <a:t>CG-YVH25 : Graphite sensor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5a5f403c8e_0_111"/>
          <p:cNvSpPr txBox="1"/>
          <p:nvPr>
            <p:ph type="title"/>
          </p:nvPr>
        </p:nvSpPr>
        <p:spPr>
          <a:xfrm>
            <a:off x="894522" y="700891"/>
            <a:ext cx="104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C. Conclusion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5" name="Google Shape;1555;g35a5f403c8e_0_111"/>
          <p:cNvSpPr txBox="1"/>
          <p:nvPr>
            <p:ph idx="1" type="body"/>
          </p:nvPr>
        </p:nvSpPr>
        <p:spPr>
          <a:xfrm>
            <a:off x="894525" y="1292225"/>
            <a:ext cx="5608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2000"/>
              <a:t>Notre capteur</a:t>
            </a:r>
            <a:r>
              <a:rPr lang="fr-FR" sz="2000"/>
              <a:t> nous a donné : 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Etapes pour </a:t>
            </a:r>
            <a:r>
              <a:rPr lang="fr-FR" sz="2000"/>
              <a:t>fabriquer</a:t>
            </a:r>
            <a:r>
              <a:rPr lang="fr-FR" sz="2000"/>
              <a:t> un capteur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Problèmes qu’un ingénieur doit les résoudre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Valeur </a:t>
            </a:r>
            <a:r>
              <a:rPr lang="fr-FR" sz="2000"/>
              <a:t>pédagogique et commerciale </a:t>
            </a:r>
            <a:r>
              <a:rPr lang="fr-FR" sz="2000"/>
              <a:t> pour exploiter les techniques de fabrication</a:t>
            </a:r>
            <a:endParaRPr sz="2000"/>
          </a:p>
        </p:txBody>
      </p:sp>
      <p:sp>
        <p:nvSpPr>
          <p:cNvPr id="1556" name="Google Shape;1556;g35a5f403c8e_0_111"/>
          <p:cNvSpPr txBox="1"/>
          <p:nvPr>
            <p:ph idx="11" type="ftr"/>
          </p:nvPr>
        </p:nvSpPr>
        <p:spPr>
          <a:xfrm>
            <a:off x="4038600" y="6486779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INSA Toulouse</a:t>
            </a:r>
            <a:endParaRPr/>
          </a:p>
        </p:txBody>
      </p:sp>
      <p:sp>
        <p:nvSpPr>
          <p:cNvPr id="1557" name="Google Shape;1557;g35a5f403c8e_0_111"/>
          <p:cNvSpPr txBox="1"/>
          <p:nvPr>
            <p:ph idx="12" type="sldNum"/>
          </p:nvPr>
        </p:nvSpPr>
        <p:spPr>
          <a:xfrm>
            <a:off x="116278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12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8" name="Google Shape;1558;g35a5f403c8e_0_111"/>
          <p:cNvSpPr/>
          <p:nvPr/>
        </p:nvSpPr>
        <p:spPr>
          <a:xfrm>
            <a:off x="2419722" y="5253042"/>
            <a:ext cx="1367091" cy="841970"/>
          </a:xfrm>
          <a:prstGeom prst="flowChartExtra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9" name="Google Shape;1559;g35a5f403c8e_0_111"/>
          <p:cNvSpPr/>
          <p:nvPr/>
        </p:nvSpPr>
        <p:spPr>
          <a:xfrm rot="-567841">
            <a:off x="1433822" y="5161030"/>
            <a:ext cx="3338845" cy="92018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0" name="Google Shape;1560;g35a5f403c8e_0_111"/>
          <p:cNvSpPr/>
          <p:nvPr/>
        </p:nvSpPr>
        <p:spPr>
          <a:xfrm rot="-684846">
            <a:off x="912805" y="5063502"/>
            <a:ext cx="1488642" cy="286992"/>
          </a:xfrm>
          <a:prstGeom prst="rect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Qualité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1" name="Google Shape;1561;g35a5f403c8e_0_111"/>
          <p:cNvSpPr/>
          <p:nvPr/>
        </p:nvSpPr>
        <p:spPr>
          <a:xfrm rot="293277">
            <a:off x="3936035" y="4589076"/>
            <a:ext cx="1492829" cy="286123"/>
          </a:xfrm>
          <a:prstGeom prst="rect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Coût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2" name="Google Shape;1562;g35a5f403c8e_0_111"/>
          <p:cNvSpPr txBox="1"/>
          <p:nvPr>
            <p:ph idx="1" type="body"/>
          </p:nvPr>
        </p:nvSpPr>
        <p:spPr>
          <a:xfrm>
            <a:off x="6892650" y="1292225"/>
            <a:ext cx="48960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2000"/>
              <a:t>Point à améliorer :</a:t>
            </a:r>
            <a:endParaRPr b="1" sz="2000"/>
          </a:p>
          <a:p>
            <a:pPr indent="-3556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Modélisation du banc de test plus stable et efficace (mois d’erreurs)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Meilleur</a:t>
            </a:r>
            <a:r>
              <a:rPr lang="fr-FR" sz="2000"/>
              <a:t> contact métallique des pins</a:t>
            </a:r>
            <a:endParaRPr sz="20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63" name="Google Shape;1563;g35a5f403c8e_0_111"/>
          <p:cNvSpPr txBox="1"/>
          <p:nvPr>
            <p:ph idx="1" type="body"/>
          </p:nvPr>
        </p:nvSpPr>
        <p:spPr>
          <a:xfrm>
            <a:off x="5949925" y="4578250"/>
            <a:ext cx="6014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2000"/>
              <a:t>=&gt; C’est possible pour appliquer à l’industrie : 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Bon </a:t>
            </a:r>
            <a:r>
              <a:rPr lang="fr-FR" sz="2000"/>
              <a:t>marché</a:t>
            </a:r>
            <a:r>
              <a:rPr lang="fr-FR" sz="2000"/>
              <a:t> et facile à fabriquer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Adapté aux robots, capteur de pression, etc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a5f403c8e_0_118"/>
          <p:cNvSpPr txBox="1"/>
          <p:nvPr>
            <p:ph type="title"/>
          </p:nvPr>
        </p:nvSpPr>
        <p:spPr>
          <a:xfrm>
            <a:off x="1282950" y="2782075"/>
            <a:ext cx="9626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000">
                <a:latin typeface="Georgia"/>
                <a:ea typeface="Georgia"/>
                <a:cs typeface="Georgia"/>
                <a:sym typeface="Georgia"/>
              </a:rPr>
              <a:t>Merci pour votre attention !</a:t>
            </a:r>
            <a:endParaRPr sz="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9" name="Google Shape;1569;g35a5f403c8e_0_118"/>
          <p:cNvSpPr txBox="1"/>
          <p:nvPr>
            <p:ph idx="11" type="ftr"/>
          </p:nvPr>
        </p:nvSpPr>
        <p:spPr>
          <a:xfrm>
            <a:off x="4038600" y="6486779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INSA Toulouse</a:t>
            </a:r>
            <a:endParaRPr/>
          </a:p>
        </p:txBody>
      </p:sp>
      <p:sp>
        <p:nvSpPr>
          <p:cNvPr id="1570" name="Google Shape;1570;g35a5f403c8e_0_118"/>
          <p:cNvSpPr txBox="1"/>
          <p:nvPr>
            <p:ph idx="12" type="sldNum"/>
          </p:nvPr>
        </p:nvSpPr>
        <p:spPr>
          <a:xfrm>
            <a:off x="116278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13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5ee08249fc_0_0"/>
          <p:cNvSpPr txBox="1"/>
          <p:nvPr>
            <p:ph idx="12" type="sldNum"/>
          </p:nvPr>
        </p:nvSpPr>
        <p:spPr>
          <a:xfrm>
            <a:off x="9336024" y="6492875"/>
            <a:ext cx="2743200" cy="2469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577" name="Google Shape;1577;g35ee08249f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117" y="2003200"/>
            <a:ext cx="3221133" cy="229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g35ee08249fc_0_0"/>
          <p:cNvSpPr/>
          <p:nvPr/>
        </p:nvSpPr>
        <p:spPr>
          <a:xfrm>
            <a:off x="6718700" y="1228925"/>
            <a:ext cx="186600" cy="688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9" name="Google Shape;1579;g35ee08249fc_0_0"/>
          <p:cNvSpPr txBox="1"/>
          <p:nvPr/>
        </p:nvSpPr>
        <p:spPr>
          <a:xfrm>
            <a:off x="5787050" y="672125"/>
            <a:ext cx="20499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Bluetooth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0" name="Google Shape;1580;g35ee08249fc_0_0"/>
          <p:cNvSpPr txBox="1"/>
          <p:nvPr/>
        </p:nvSpPr>
        <p:spPr>
          <a:xfrm>
            <a:off x="9086825" y="672125"/>
            <a:ext cx="20499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Flex sensor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1" name="Google Shape;1581;g35ee08249fc_0_0"/>
          <p:cNvSpPr txBox="1"/>
          <p:nvPr/>
        </p:nvSpPr>
        <p:spPr>
          <a:xfrm>
            <a:off x="8887225" y="2717950"/>
            <a:ext cx="20499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OLED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2" name="Google Shape;1582;g35ee08249fc_0_0"/>
          <p:cNvSpPr txBox="1"/>
          <p:nvPr/>
        </p:nvSpPr>
        <p:spPr>
          <a:xfrm>
            <a:off x="2910500" y="2982950"/>
            <a:ext cx="20499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LTC1050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3" name="Google Shape;1583;g35ee08249fc_0_0"/>
          <p:cNvSpPr txBox="1"/>
          <p:nvPr/>
        </p:nvSpPr>
        <p:spPr>
          <a:xfrm>
            <a:off x="5188225" y="5172225"/>
            <a:ext cx="20499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Encodeur rotatif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4" name="Google Shape;1584;g35ee08249fc_0_0"/>
          <p:cNvSpPr txBox="1"/>
          <p:nvPr/>
        </p:nvSpPr>
        <p:spPr>
          <a:xfrm>
            <a:off x="2242175" y="672125"/>
            <a:ext cx="32211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Capteur graphite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5" name="Google Shape;1585;g35ee08249fc_0_0"/>
          <p:cNvSpPr/>
          <p:nvPr/>
        </p:nvSpPr>
        <p:spPr>
          <a:xfrm rot="3013081">
            <a:off x="8728367" y="936955"/>
            <a:ext cx="186601" cy="1261842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6" name="Google Shape;1586;g35ee08249fc_0_0"/>
          <p:cNvSpPr/>
          <p:nvPr/>
        </p:nvSpPr>
        <p:spPr>
          <a:xfrm rot="5400000">
            <a:off x="8783550" y="2651875"/>
            <a:ext cx="186600" cy="688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7" name="Google Shape;1587;g35ee08249fc_0_0"/>
          <p:cNvSpPr/>
          <p:nvPr/>
        </p:nvSpPr>
        <p:spPr>
          <a:xfrm>
            <a:off x="6119875" y="4388325"/>
            <a:ext cx="186600" cy="688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8" name="Google Shape;1588;g35ee08249fc_0_0"/>
          <p:cNvSpPr/>
          <p:nvPr/>
        </p:nvSpPr>
        <p:spPr>
          <a:xfrm rot="5400000">
            <a:off x="4856775" y="2918150"/>
            <a:ext cx="186600" cy="688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9" name="Google Shape;1589;g35ee08249fc_0_0"/>
          <p:cNvSpPr/>
          <p:nvPr/>
        </p:nvSpPr>
        <p:spPr>
          <a:xfrm>
            <a:off x="3759425" y="1354742"/>
            <a:ext cx="186600" cy="16281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"/>
          <p:cNvSpPr txBox="1"/>
          <p:nvPr>
            <p:ph type="title"/>
          </p:nvPr>
        </p:nvSpPr>
        <p:spPr>
          <a:xfrm>
            <a:off x="894522" y="700891"/>
            <a:ext cx="1040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Table de matières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2" name="Google Shape;1372;p2"/>
          <p:cNvSpPr txBox="1"/>
          <p:nvPr>
            <p:ph idx="1" type="body"/>
          </p:nvPr>
        </p:nvSpPr>
        <p:spPr>
          <a:xfrm>
            <a:off x="894522" y="1825625"/>
            <a:ext cx="104091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alphaUcPeriod"/>
            </a:pPr>
            <a:r>
              <a:rPr b="1" lang="fr-FR" sz="2000"/>
              <a:t>Introduction</a:t>
            </a:r>
            <a:endParaRPr b="1" sz="20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alphaUcPeriod"/>
            </a:pPr>
            <a:r>
              <a:rPr b="1" lang="fr-FR" sz="2000"/>
              <a:t>Réalisation du projet</a:t>
            </a:r>
            <a:endParaRPr b="1" sz="20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arabicPeriod"/>
            </a:pPr>
            <a:r>
              <a:rPr b="1" lang="fr-FR" sz="2000"/>
              <a:t>Matériel  utilisé</a:t>
            </a:r>
            <a:endParaRPr b="1" sz="20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arabicPeriod"/>
            </a:pPr>
            <a:r>
              <a:rPr b="1" lang="fr-FR" sz="2000"/>
              <a:t>Simulation électronique par LTSpice</a:t>
            </a:r>
            <a:endParaRPr b="1" sz="20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arabicPeriod"/>
            </a:pPr>
            <a:r>
              <a:rPr b="1" lang="fr-FR" sz="2000"/>
              <a:t>Conception du circuit PCB par </a:t>
            </a:r>
            <a:r>
              <a:rPr b="1" lang="fr-FR" sz="2000"/>
              <a:t>KiCad</a:t>
            </a:r>
            <a:endParaRPr b="1" sz="20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arabicPeriod"/>
            </a:pPr>
            <a:r>
              <a:rPr b="1" lang="fr-FR" sz="2000"/>
              <a:t>Code Arduino</a:t>
            </a:r>
            <a:endParaRPr b="1" sz="20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arabicPeriod"/>
            </a:pPr>
            <a:r>
              <a:rPr b="1" lang="fr-FR" sz="2000"/>
              <a:t>Application via MIT App Inventor</a:t>
            </a:r>
            <a:endParaRPr b="1" sz="20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arabicPeriod"/>
            </a:pPr>
            <a:r>
              <a:rPr b="1" lang="fr-FR" sz="2000"/>
              <a:t>Datasheet</a:t>
            </a:r>
            <a:endParaRPr b="1" sz="20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AutoNum type="alphaUcPeriod"/>
            </a:pPr>
            <a:r>
              <a:rPr b="1" lang="fr-FR" sz="2000"/>
              <a:t>Conclusion</a:t>
            </a:r>
            <a:endParaRPr b="1" sz="2000"/>
          </a:p>
        </p:txBody>
      </p:sp>
      <p:sp>
        <p:nvSpPr>
          <p:cNvPr id="1373" name="Google Shape;1373;p2"/>
          <p:cNvSpPr txBox="1"/>
          <p:nvPr>
            <p:ph idx="11" type="ftr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INSA Toulouse</a:t>
            </a:r>
            <a:endParaRPr/>
          </a:p>
        </p:txBody>
      </p:sp>
      <p:sp>
        <p:nvSpPr>
          <p:cNvPr id="1374" name="Google Shape;1374;p2"/>
          <p:cNvSpPr txBox="1"/>
          <p:nvPr>
            <p:ph idx="12" type="sldNum"/>
          </p:nvPr>
        </p:nvSpPr>
        <p:spPr>
          <a:xfrm>
            <a:off x="116278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g35a5f403c8e_0_0"/>
          <p:cNvPicPr preferRelativeResize="0"/>
          <p:nvPr/>
        </p:nvPicPr>
        <p:blipFill rotWithShape="1">
          <a:blip r:embed="rId3">
            <a:alphaModFix/>
          </a:blip>
          <a:srcRect b="0" l="0" r="0" t="5891"/>
          <a:stretch/>
        </p:blipFill>
        <p:spPr>
          <a:xfrm>
            <a:off x="7539675" y="962838"/>
            <a:ext cx="4088175" cy="26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g35a5f403c8e_0_0"/>
          <p:cNvSpPr txBox="1"/>
          <p:nvPr>
            <p:ph type="title"/>
          </p:nvPr>
        </p:nvSpPr>
        <p:spPr>
          <a:xfrm>
            <a:off x="894522" y="700891"/>
            <a:ext cx="1040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eorgia"/>
              <a:buAutoNum type="alphaUcPeriod"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1" name="Google Shape;1381;g35a5f403c8e_0_0"/>
          <p:cNvSpPr txBox="1"/>
          <p:nvPr>
            <p:ph idx="1" type="body"/>
          </p:nvPr>
        </p:nvSpPr>
        <p:spPr>
          <a:xfrm>
            <a:off x="894525" y="1825625"/>
            <a:ext cx="6166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2000"/>
              <a:t>Notre capteur</a:t>
            </a:r>
            <a:r>
              <a:rPr lang="fr-FR" sz="2000"/>
              <a:t> : capteur à base de graphite de crayon, reposant sur un système granulaire soumis à des forces de compression et de tension</a:t>
            </a:r>
            <a:r>
              <a:rPr lang="fr-FR" sz="2000"/>
              <a:t>.</a:t>
            </a:r>
            <a:endParaRPr sz="20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2000"/>
              <a:t>Objectifs</a:t>
            </a:r>
            <a:r>
              <a:rPr lang="fr-FR" sz="2000"/>
              <a:t> :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fr-FR" sz="2000"/>
              <a:t>Explorer les propriétés du système granulaire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fr-FR" sz="2000"/>
              <a:t>Explorer les processus de fabrication d’un capteur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fr-FR" sz="2000"/>
              <a:t>Réaliser un capteur éducatif 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fr-FR" sz="2000"/>
              <a:t>Comparer avec capteur commercial</a:t>
            </a:r>
            <a:endParaRPr sz="2000"/>
          </a:p>
        </p:txBody>
      </p:sp>
      <p:sp>
        <p:nvSpPr>
          <p:cNvPr id="1382" name="Google Shape;1382;g35a5f403c8e_0_0"/>
          <p:cNvSpPr txBox="1"/>
          <p:nvPr>
            <p:ph idx="11" type="ftr"/>
          </p:nvPr>
        </p:nvSpPr>
        <p:spPr>
          <a:xfrm>
            <a:off x="4038600" y="6486779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INSA Toulouse</a:t>
            </a:r>
            <a:endParaRPr/>
          </a:p>
        </p:txBody>
      </p:sp>
      <p:sp>
        <p:nvSpPr>
          <p:cNvPr id="1383" name="Google Shape;1383;g35a5f403c8e_0_0"/>
          <p:cNvSpPr txBox="1"/>
          <p:nvPr>
            <p:ph idx="12" type="sldNum"/>
          </p:nvPr>
        </p:nvSpPr>
        <p:spPr>
          <a:xfrm>
            <a:off x="116278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84" name="Google Shape;1384;g35a5f403c8e_0_0"/>
          <p:cNvPicPr preferRelativeResize="0"/>
          <p:nvPr/>
        </p:nvPicPr>
        <p:blipFill rotWithShape="1">
          <a:blip r:embed="rId4">
            <a:alphaModFix/>
          </a:blip>
          <a:srcRect b="15021" l="25345" r="29676" t="20149"/>
          <a:stretch/>
        </p:blipFill>
        <p:spPr>
          <a:xfrm>
            <a:off x="7244775" y="4397100"/>
            <a:ext cx="2577475" cy="208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g35a5f403c8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6175" y="3038938"/>
            <a:ext cx="3284725" cy="7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5a5f403c8e_0_25"/>
          <p:cNvSpPr txBox="1"/>
          <p:nvPr>
            <p:ph type="title"/>
          </p:nvPr>
        </p:nvSpPr>
        <p:spPr>
          <a:xfrm>
            <a:off x="894522" y="700891"/>
            <a:ext cx="104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B. Réalisation du projet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1" name="Google Shape;1391;g35a5f403c8e_0_25"/>
          <p:cNvSpPr txBox="1"/>
          <p:nvPr>
            <p:ph idx="1" type="body"/>
          </p:nvPr>
        </p:nvSpPr>
        <p:spPr>
          <a:xfrm>
            <a:off x="894525" y="1825625"/>
            <a:ext cx="61665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fr-FR" sz="2000"/>
              <a:t>1 carte Arduino UNO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fr-FR" sz="2000"/>
              <a:t>1 module Bluetooth HC-05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fr-FR" sz="2000"/>
              <a:t>1 encodeur rotatif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fr-FR" sz="2000"/>
              <a:t>1 écran OLED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fr-FR" sz="2000"/>
              <a:t>1 capteur de flexion commercial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fr-FR" sz="2000"/>
              <a:t>1 capteur graphite à crayon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fr-FR" sz="2000"/>
              <a:t>1 amplificateur de transimpédance </a:t>
            </a:r>
            <a:r>
              <a:rPr lang="fr-FR" sz="2000"/>
              <a:t>LTC1050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fr-FR" sz="2000"/>
              <a:t>1 potentiomètre numérique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fr-FR" sz="2000"/>
              <a:t>2 supports IC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fr-FR" sz="2000"/>
              <a:t>1 résistance 1kΩ, 1 résistance 10kΩ, 2 résistances 100kΩ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fr-FR" sz="2000"/>
              <a:t>3 condensateurs 100nF, 1 condensateur 1µF</a:t>
            </a:r>
            <a:endParaRPr sz="20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392" name="Google Shape;1392;g35a5f403c8e_0_25"/>
          <p:cNvSpPr txBox="1"/>
          <p:nvPr>
            <p:ph idx="11" type="ftr"/>
          </p:nvPr>
        </p:nvSpPr>
        <p:spPr>
          <a:xfrm>
            <a:off x="4038600" y="6486779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INSA Toulouse</a:t>
            </a:r>
            <a:endParaRPr/>
          </a:p>
        </p:txBody>
      </p:sp>
      <p:sp>
        <p:nvSpPr>
          <p:cNvPr id="1393" name="Google Shape;1393;g35a5f403c8e_0_25"/>
          <p:cNvSpPr txBox="1"/>
          <p:nvPr>
            <p:ph idx="12" type="sldNum"/>
          </p:nvPr>
        </p:nvSpPr>
        <p:spPr>
          <a:xfrm>
            <a:off x="116278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94" name="Google Shape;1394;g35a5f403c8e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200" y="1242398"/>
            <a:ext cx="1988975" cy="14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g35a5f403c8e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2150" y="1242401"/>
            <a:ext cx="1643575" cy="16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g35a5f403c8e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1025" y="2858225"/>
            <a:ext cx="1643575" cy="16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g35a5f403c8e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7000" y="3038375"/>
            <a:ext cx="1988975" cy="148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g35a5f403c8e_0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1825" y="4627800"/>
            <a:ext cx="1553725" cy="15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g35a5f403c8e_0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57000" y="4772388"/>
            <a:ext cx="1264538" cy="126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g35a5f403c8e_0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1068" y="4250118"/>
            <a:ext cx="1002550" cy="10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g35a5f403c8e_0_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54443" y="5731118"/>
            <a:ext cx="1002550" cy="10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g35a5f403c8e_0_25"/>
          <p:cNvSpPr txBox="1"/>
          <p:nvPr>
            <p:ph type="title"/>
          </p:nvPr>
        </p:nvSpPr>
        <p:spPr>
          <a:xfrm>
            <a:off x="891447" y="1167204"/>
            <a:ext cx="104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1.</a:t>
            </a:r>
            <a:r>
              <a:rPr lang="fr-FR">
                <a:latin typeface="Georgia"/>
                <a:ea typeface="Georgia"/>
                <a:cs typeface="Georgia"/>
                <a:sym typeface="Georgia"/>
              </a:rPr>
              <a:t> Matériels utilisé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g35a5f403c8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575" y="2816375"/>
            <a:ext cx="3405825" cy="70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g35a5f403c8e_0_43"/>
          <p:cNvPicPr preferRelativeResize="0"/>
          <p:nvPr/>
        </p:nvPicPr>
        <p:blipFill rotWithShape="1">
          <a:blip r:embed="rId4">
            <a:alphaModFix/>
          </a:blip>
          <a:srcRect b="0" l="0" r="0" t="9115"/>
          <a:stretch/>
        </p:blipFill>
        <p:spPr>
          <a:xfrm>
            <a:off x="3990575" y="3562100"/>
            <a:ext cx="7448001" cy="27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g35a5f403c8e_0_43"/>
          <p:cNvSpPr txBox="1"/>
          <p:nvPr>
            <p:ph type="title"/>
          </p:nvPr>
        </p:nvSpPr>
        <p:spPr>
          <a:xfrm>
            <a:off x="894522" y="1158091"/>
            <a:ext cx="104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lang="fr-FR">
                <a:latin typeface="Georgia"/>
                <a:ea typeface="Georgia"/>
                <a:cs typeface="Georgia"/>
                <a:sym typeface="Georgia"/>
              </a:rPr>
              <a:t>Simulation électronique par LTSpice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0" name="Google Shape;1410;g35a5f403c8e_0_43"/>
          <p:cNvSpPr txBox="1"/>
          <p:nvPr>
            <p:ph idx="1" type="body"/>
          </p:nvPr>
        </p:nvSpPr>
        <p:spPr>
          <a:xfrm>
            <a:off x="894525" y="1726650"/>
            <a:ext cx="56358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Montage du circuit :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fr-FR" sz="2000"/>
              <a:t>LTC1050 pour </a:t>
            </a:r>
            <a:r>
              <a:rPr lang="fr-FR" sz="2000"/>
              <a:t>amplifier la tension V</a:t>
            </a:r>
            <a:r>
              <a:rPr baseline="-25000" lang="fr-FR" sz="2000"/>
              <a:t>ADC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fr-FR" sz="2000"/>
              <a:t>Résistances et Capacités pour filtre le bruit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-FR" sz="2000"/>
              <a:t>Résistance du capteur graphite :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-FR" sz="2000"/>
              <a:t>Quand R</a:t>
            </a:r>
            <a:r>
              <a:rPr baseline="-25000" lang="fr-FR" sz="2000"/>
              <a:t>pot</a:t>
            </a:r>
            <a:r>
              <a:rPr lang="fr-FR" sz="2000"/>
              <a:t> diminue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-FR" sz="2000"/>
              <a:t>=&gt; Gain total augmente</a:t>
            </a:r>
            <a:endParaRPr sz="2000"/>
          </a:p>
        </p:txBody>
      </p:sp>
      <p:sp>
        <p:nvSpPr>
          <p:cNvPr id="1411" name="Google Shape;1411;g35a5f403c8e_0_43"/>
          <p:cNvSpPr txBox="1"/>
          <p:nvPr>
            <p:ph idx="11" type="ftr"/>
          </p:nvPr>
        </p:nvSpPr>
        <p:spPr>
          <a:xfrm>
            <a:off x="4038600" y="6486779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INSA Toulouse</a:t>
            </a:r>
            <a:endParaRPr/>
          </a:p>
        </p:txBody>
      </p:sp>
      <p:sp>
        <p:nvSpPr>
          <p:cNvPr id="1412" name="Google Shape;1412;g35a5f403c8e_0_43"/>
          <p:cNvSpPr txBox="1"/>
          <p:nvPr>
            <p:ph idx="12" type="sldNum"/>
          </p:nvPr>
        </p:nvSpPr>
        <p:spPr>
          <a:xfrm>
            <a:off x="116278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4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3" name="Google Shape;1413;g35a5f403c8e_0_43"/>
          <p:cNvSpPr/>
          <p:nvPr/>
        </p:nvSpPr>
        <p:spPr>
          <a:xfrm>
            <a:off x="5982025" y="4939901"/>
            <a:ext cx="761400" cy="1167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4" name="Google Shape;1414;g35a5f403c8e_0_43"/>
          <p:cNvSpPr/>
          <p:nvPr/>
        </p:nvSpPr>
        <p:spPr>
          <a:xfrm>
            <a:off x="8084175" y="3945000"/>
            <a:ext cx="911700" cy="1167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5" name="Google Shape;1415;g35a5f403c8e_0_43"/>
          <p:cNvSpPr/>
          <p:nvPr/>
        </p:nvSpPr>
        <p:spPr>
          <a:xfrm>
            <a:off x="8940775" y="4773000"/>
            <a:ext cx="1155600" cy="1273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6" name="Google Shape;1416;g35a5f403c8e_0_43"/>
          <p:cNvSpPr/>
          <p:nvPr/>
        </p:nvSpPr>
        <p:spPr>
          <a:xfrm>
            <a:off x="1278600" y="5219400"/>
            <a:ext cx="2018100" cy="38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Filtre 1 (16 Hz)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17" name="Google Shape;1417;g35a5f403c8e_0_43"/>
          <p:cNvCxnSpPr>
            <a:stCxn id="1416" idx="3"/>
            <a:endCxn id="1413" idx="1"/>
          </p:cNvCxnSpPr>
          <p:nvPr/>
        </p:nvCxnSpPr>
        <p:spPr>
          <a:xfrm>
            <a:off x="3296700" y="5409750"/>
            <a:ext cx="2685300" cy="114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8" name="Google Shape;1418;g35a5f403c8e_0_43"/>
          <p:cNvSpPr/>
          <p:nvPr/>
        </p:nvSpPr>
        <p:spPr>
          <a:xfrm>
            <a:off x="8632175" y="2172000"/>
            <a:ext cx="2085300" cy="380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Filtre 2 (1.6 Hz)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19" name="Google Shape;1419;g35a5f403c8e_0_43"/>
          <p:cNvCxnSpPr>
            <a:stCxn id="1418" idx="2"/>
            <a:endCxn id="1414" idx="0"/>
          </p:cNvCxnSpPr>
          <p:nvPr/>
        </p:nvCxnSpPr>
        <p:spPr>
          <a:xfrm flipH="1">
            <a:off x="8539925" y="2552700"/>
            <a:ext cx="1134900" cy="1392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0" name="Google Shape;1420;g35a5f403c8e_0_43"/>
          <p:cNvSpPr/>
          <p:nvPr/>
        </p:nvSpPr>
        <p:spPr>
          <a:xfrm>
            <a:off x="9724700" y="2747325"/>
            <a:ext cx="2085300" cy="3807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Filtre 3 (1.6 Hz)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21" name="Google Shape;1421;g35a5f403c8e_0_43"/>
          <p:cNvCxnSpPr>
            <a:stCxn id="1420" idx="2"/>
            <a:endCxn id="1415" idx="0"/>
          </p:cNvCxnSpPr>
          <p:nvPr/>
        </p:nvCxnSpPr>
        <p:spPr>
          <a:xfrm flipH="1">
            <a:off x="9518450" y="3128025"/>
            <a:ext cx="1248900" cy="1644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2" name="Google Shape;1422;g35a5f403c8e_0_43"/>
          <p:cNvSpPr txBox="1"/>
          <p:nvPr>
            <p:ph type="title"/>
          </p:nvPr>
        </p:nvSpPr>
        <p:spPr>
          <a:xfrm>
            <a:off x="894522" y="700891"/>
            <a:ext cx="104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B. Réalisation du projet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5b95ab9348_0_0"/>
          <p:cNvSpPr txBox="1"/>
          <p:nvPr>
            <p:ph type="title"/>
          </p:nvPr>
        </p:nvSpPr>
        <p:spPr>
          <a:xfrm>
            <a:off x="330347" y="624466"/>
            <a:ext cx="104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3. Conception du circuit PCB par KiCad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8" name="Google Shape;1428;g35b95ab9348_0_0"/>
          <p:cNvSpPr txBox="1"/>
          <p:nvPr>
            <p:ph idx="12" type="sldNum"/>
          </p:nvPr>
        </p:nvSpPr>
        <p:spPr>
          <a:xfrm>
            <a:off x="117040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5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9" name="Google Shape;1429;g35b95ab9348_0_0"/>
          <p:cNvSpPr txBox="1"/>
          <p:nvPr>
            <p:ph type="title"/>
          </p:nvPr>
        </p:nvSpPr>
        <p:spPr>
          <a:xfrm>
            <a:off x="330347" y="141116"/>
            <a:ext cx="104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B. Réalisation du projet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0" name="Google Shape;1430;g35b95ab9348_0_0"/>
          <p:cNvSpPr txBox="1"/>
          <p:nvPr>
            <p:ph idx="1" type="body"/>
          </p:nvPr>
        </p:nvSpPr>
        <p:spPr>
          <a:xfrm>
            <a:off x="330350" y="1107825"/>
            <a:ext cx="616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-FR" sz="2000"/>
              <a:t>Création symbolique et circuit schématique</a:t>
            </a:r>
            <a:endParaRPr sz="2000"/>
          </a:p>
        </p:txBody>
      </p:sp>
      <p:pic>
        <p:nvPicPr>
          <p:cNvPr id="1431" name="Google Shape;1431;g35b95ab934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875" y="1517750"/>
            <a:ext cx="1552575" cy="191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g35b95ab9348_0_0"/>
          <p:cNvPicPr preferRelativeResize="0"/>
          <p:nvPr/>
        </p:nvPicPr>
        <p:blipFill rotWithShape="1">
          <a:blip r:embed="rId4">
            <a:alphaModFix/>
          </a:blip>
          <a:srcRect b="0" l="0" r="12937" t="0"/>
          <a:stretch/>
        </p:blipFill>
        <p:spPr>
          <a:xfrm rot="5400000">
            <a:off x="7631237" y="1826412"/>
            <a:ext cx="1895300" cy="12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g35b95ab934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5850" y="1517750"/>
            <a:ext cx="1552575" cy="185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g35b95ab934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406" y="1517741"/>
            <a:ext cx="15525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g35b95ab934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6425" y="1517750"/>
            <a:ext cx="2174964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g35b95ab9348_0_0"/>
          <p:cNvPicPr preferRelativeResize="0"/>
          <p:nvPr/>
        </p:nvPicPr>
        <p:blipFill rotWithShape="1">
          <a:blip r:embed="rId8">
            <a:alphaModFix/>
          </a:blip>
          <a:srcRect b="0" l="0" r="0" t="10514"/>
          <a:stretch/>
        </p:blipFill>
        <p:spPr>
          <a:xfrm>
            <a:off x="529400" y="3650425"/>
            <a:ext cx="7266050" cy="291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g35b95ab9348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39900" y="3645823"/>
            <a:ext cx="3020633" cy="292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35a5f403c8e_0_71"/>
          <p:cNvSpPr txBox="1"/>
          <p:nvPr>
            <p:ph type="title"/>
          </p:nvPr>
        </p:nvSpPr>
        <p:spPr>
          <a:xfrm>
            <a:off x="330347" y="624466"/>
            <a:ext cx="104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3. </a:t>
            </a:r>
            <a:r>
              <a:rPr lang="fr-FR">
                <a:latin typeface="Georgia"/>
                <a:ea typeface="Georgia"/>
                <a:cs typeface="Georgia"/>
                <a:sym typeface="Georgia"/>
              </a:rPr>
              <a:t>Conception du circuit PCB par KiCad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3" name="Google Shape;1443;g35a5f403c8e_0_71"/>
          <p:cNvSpPr txBox="1"/>
          <p:nvPr>
            <p:ph idx="12" type="sldNum"/>
          </p:nvPr>
        </p:nvSpPr>
        <p:spPr>
          <a:xfrm>
            <a:off x="117040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6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44" name="Google Shape;1444;g35a5f403c8e_0_71"/>
          <p:cNvPicPr preferRelativeResize="0"/>
          <p:nvPr/>
        </p:nvPicPr>
        <p:blipFill rotWithShape="1">
          <a:blip r:embed="rId3">
            <a:alphaModFix/>
          </a:blip>
          <a:srcRect b="20139" l="18485" r="30647" t="20240"/>
          <a:stretch/>
        </p:blipFill>
        <p:spPr>
          <a:xfrm>
            <a:off x="3280973" y="1837096"/>
            <a:ext cx="6488448" cy="40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g35a5f403c8e_0_71"/>
          <p:cNvSpPr txBox="1"/>
          <p:nvPr/>
        </p:nvSpPr>
        <p:spPr>
          <a:xfrm>
            <a:off x="4577507" y="1086179"/>
            <a:ext cx="611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Via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46" name="Google Shape;1446;g35a5f403c8e_0_71"/>
          <p:cNvCxnSpPr>
            <a:stCxn id="1445" idx="2"/>
          </p:cNvCxnSpPr>
          <p:nvPr/>
        </p:nvCxnSpPr>
        <p:spPr>
          <a:xfrm flipH="1">
            <a:off x="4877957" y="1483079"/>
            <a:ext cx="5400" cy="1239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7" name="Google Shape;1447;g35a5f403c8e_0_71"/>
          <p:cNvSpPr txBox="1"/>
          <p:nvPr/>
        </p:nvSpPr>
        <p:spPr>
          <a:xfrm>
            <a:off x="7909944" y="1138119"/>
            <a:ext cx="1562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Bluetooth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48" name="Google Shape;1448;g35a5f403c8e_0_71"/>
          <p:cNvCxnSpPr>
            <a:stCxn id="1447" idx="2"/>
          </p:cNvCxnSpPr>
          <p:nvPr/>
        </p:nvCxnSpPr>
        <p:spPr>
          <a:xfrm flipH="1">
            <a:off x="7087044" y="1535019"/>
            <a:ext cx="1604100" cy="1346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g35a5f403c8e_0_71"/>
          <p:cNvSpPr txBox="1"/>
          <p:nvPr/>
        </p:nvSpPr>
        <p:spPr>
          <a:xfrm>
            <a:off x="1311725" y="3983427"/>
            <a:ext cx="1510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Capteur Graphite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50" name="Google Shape;1450;g35a5f403c8e_0_71"/>
          <p:cNvCxnSpPr>
            <a:stCxn id="1449" idx="3"/>
          </p:cNvCxnSpPr>
          <p:nvPr/>
        </p:nvCxnSpPr>
        <p:spPr>
          <a:xfrm>
            <a:off x="2821925" y="4337127"/>
            <a:ext cx="1054500" cy="148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1" name="Google Shape;1451;g35a5f403c8e_0_71"/>
          <p:cNvCxnSpPr/>
          <p:nvPr/>
        </p:nvCxnSpPr>
        <p:spPr>
          <a:xfrm rot="10800000">
            <a:off x="8029013" y="4420754"/>
            <a:ext cx="2278500" cy="9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2" name="Google Shape;1452;g35a5f403c8e_0_71"/>
          <p:cNvSpPr txBox="1"/>
          <p:nvPr/>
        </p:nvSpPr>
        <p:spPr>
          <a:xfrm>
            <a:off x="1427805" y="1147727"/>
            <a:ext cx="2715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Potentiomètre digital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3" name="Google Shape;1453;g35a5f403c8e_0_71"/>
          <p:cNvSpPr txBox="1"/>
          <p:nvPr/>
        </p:nvSpPr>
        <p:spPr>
          <a:xfrm>
            <a:off x="7521601" y="6175950"/>
            <a:ext cx="2339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Flex Sensor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54" name="Google Shape;1454;g35a5f403c8e_0_71"/>
          <p:cNvCxnSpPr>
            <a:stCxn id="1453" idx="0"/>
          </p:cNvCxnSpPr>
          <p:nvPr/>
        </p:nvCxnSpPr>
        <p:spPr>
          <a:xfrm rot="10800000">
            <a:off x="7451851" y="5023050"/>
            <a:ext cx="1239300" cy="1152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5" name="Google Shape;1455;g35a5f403c8e_0_71"/>
          <p:cNvSpPr txBox="1"/>
          <p:nvPr/>
        </p:nvSpPr>
        <p:spPr>
          <a:xfrm>
            <a:off x="5693601" y="1107813"/>
            <a:ext cx="2069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Servo moteur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56" name="Google Shape;1456;g35a5f403c8e_0_71"/>
          <p:cNvCxnSpPr>
            <a:stCxn id="1455" idx="2"/>
          </p:cNvCxnSpPr>
          <p:nvPr/>
        </p:nvCxnSpPr>
        <p:spPr>
          <a:xfrm flipH="1">
            <a:off x="6299301" y="1565313"/>
            <a:ext cx="429000" cy="1284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7" name="Google Shape;1457;g35a5f403c8e_0_71"/>
          <p:cNvCxnSpPr/>
          <p:nvPr/>
        </p:nvCxnSpPr>
        <p:spPr>
          <a:xfrm>
            <a:off x="4321723" y="4102564"/>
            <a:ext cx="9900" cy="106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8" name="Google Shape;1458;g35a5f403c8e_0_71"/>
          <p:cNvCxnSpPr/>
          <p:nvPr/>
        </p:nvCxnSpPr>
        <p:spPr>
          <a:xfrm>
            <a:off x="6825212" y="4519136"/>
            <a:ext cx="9900" cy="65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9" name="Google Shape;1459;g35a5f403c8e_0_71"/>
          <p:cNvCxnSpPr/>
          <p:nvPr/>
        </p:nvCxnSpPr>
        <p:spPr>
          <a:xfrm flipH="1">
            <a:off x="4341812" y="5153459"/>
            <a:ext cx="2483400" cy="1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g35a5f403c8e_0_71"/>
          <p:cNvCxnSpPr/>
          <p:nvPr/>
        </p:nvCxnSpPr>
        <p:spPr>
          <a:xfrm flipH="1">
            <a:off x="4321782" y="4112030"/>
            <a:ext cx="794700" cy="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g35a5f403c8e_0_71"/>
          <p:cNvCxnSpPr/>
          <p:nvPr/>
        </p:nvCxnSpPr>
        <p:spPr>
          <a:xfrm>
            <a:off x="5116482" y="3619734"/>
            <a:ext cx="0" cy="50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2" name="Google Shape;1462;g35a5f403c8e_0_71"/>
          <p:cNvCxnSpPr/>
          <p:nvPr/>
        </p:nvCxnSpPr>
        <p:spPr>
          <a:xfrm>
            <a:off x="5821825" y="3468241"/>
            <a:ext cx="18600" cy="106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3" name="Google Shape;1463;g35a5f403c8e_0_71"/>
          <p:cNvCxnSpPr/>
          <p:nvPr/>
        </p:nvCxnSpPr>
        <p:spPr>
          <a:xfrm rot="10800000">
            <a:off x="5831677" y="4519001"/>
            <a:ext cx="1013400" cy="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4" name="Google Shape;1464;g35a5f403c8e_0_71"/>
          <p:cNvCxnSpPr/>
          <p:nvPr/>
        </p:nvCxnSpPr>
        <p:spPr>
          <a:xfrm rot="10800000">
            <a:off x="5238058" y="3460741"/>
            <a:ext cx="593700" cy="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g35a5f403c8e_0_71"/>
          <p:cNvCxnSpPr/>
          <p:nvPr/>
        </p:nvCxnSpPr>
        <p:spPr>
          <a:xfrm>
            <a:off x="5235695" y="2881268"/>
            <a:ext cx="2400" cy="5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g35a5f403c8e_0_71"/>
          <p:cNvCxnSpPr/>
          <p:nvPr/>
        </p:nvCxnSpPr>
        <p:spPr>
          <a:xfrm flipH="1">
            <a:off x="4361485" y="2890822"/>
            <a:ext cx="864300" cy="1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g35a5f403c8e_0_71"/>
          <p:cNvCxnSpPr>
            <a:stCxn id="1452" idx="2"/>
          </p:cNvCxnSpPr>
          <p:nvPr/>
        </p:nvCxnSpPr>
        <p:spPr>
          <a:xfrm>
            <a:off x="2785455" y="1605227"/>
            <a:ext cx="1983300" cy="1581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8" name="Google Shape;1468;g35a5f403c8e_0_71"/>
          <p:cNvCxnSpPr/>
          <p:nvPr/>
        </p:nvCxnSpPr>
        <p:spPr>
          <a:xfrm>
            <a:off x="4361383" y="2921054"/>
            <a:ext cx="29700" cy="74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g35a5f403c8e_0_71"/>
          <p:cNvCxnSpPr/>
          <p:nvPr/>
        </p:nvCxnSpPr>
        <p:spPr>
          <a:xfrm flipH="1">
            <a:off x="4396482" y="3648130"/>
            <a:ext cx="720000" cy="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0" name="Google Shape;1470;g35a5f403c8e_0_71"/>
          <p:cNvCxnSpPr>
            <a:endCxn id="1471" idx="0"/>
          </p:cNvCxnSpPr>
          <p:nvPr/>
        </p:nvCxnSpPr>
        <p:spPr>
          <a:xfrm flipH="1">
            <a:off x="4281847" y="5238500"/>
            <a:ext cx="783000" cy="90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1" name="Google Shape;1471;g35a5f403c8e_0_71"/>
          <p:cNvSpPr txBox="1"/>
          <p:nvPr/>
        </p:nvSpPr>
        <p:spPr>
          <a:xfrm>
            <a:off x="3040147" y="6145700"/>
            <a:ext cx="2483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Amplificateur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2" name="Google Shape;1472;g35a5f403c8e_0_71"/>
          <p:cNvSpPr txBox="1"/>
          <p:nvPr/>
        </p:nvSpPr>
        <p:spPr>
          <a:xfrm>
            <a:off x="10537350" y="2607150"/>
            <a:ext cx="15567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Encodeur rotatoire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3" name="Google Shape;1473;g35a5f403c8e_0_71"/>
          <p:cNvSpPr txBox="1"/>
          <p:nvPr/>
        </p:nvSpPr>
        <p:spPr>
          <a:xfrm>
            <a:off x="10361400" y="4187050"/>
            <a:ext cx="19086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Ecran OLED</a:t>
            </a: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74" name="Google Shape;1474;g35a5f403c8e_0_71"/>
          <p:cNvCxnSpPr>
            <a:stCxn id="1472" idx="1"/>
          </p:cNvCxnSpPr>
          <p:nvPr/>
        </p:nvCxnSpPr>
        <p:spPr>
          <a:xfrm rot="10800000">
            <a:off x="9050850" y="3055950"/>
            <a:ext cx="1486500" cy="21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5" name="Google Shape;1475;g35a5f403c8e_0_71"/>
          <p:cNvSpPr txBox="1"/>
          <p:nvPr>
            <p:ph type="title"/>
          </p:nvPr>
        </p:nvSpPr>
        <p:spPr>
          <a:xfrm>
            <a:off x="330347" y="141116"/>
            <a:ext cx="104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B. Réalisation du projet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5a5f403c8e_0_83"/>
          <p:cNvSpPr txBox="1"/>
          <p:nvPr>
            <p:ph type="title"/>
          </p:nvPr>
        </p:nvSpPr>
        <p:spPr>
          <a:xfrm>
            <a:off x="228597" y="228591"/>
            <a:ext cx="1040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B. Réalisation du projet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4. Code Arduino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1" name="Google Shape;1481;g35a5f403c8e_0_83"/>
          <p:cNvSpPr txBox="1"/>
          <p:nvPr>
            <p:ph idx="11" type="ftr"/>
          </p:nvPr>
        </p:nvSpPr>
        <p:spPr>
          <a:xfrm>
            <a:off x="4038600" y="6486779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INSA Toulouse</a:t>
            </a:r>
            <a:endParaRPr/>
          </a:p>
        </p:txBody>
      </p:sp>
      <p:sp>
        <p:nvSpPr>
          <p:cNvPr id="1482" name="Google Shape;1482;g35a5f403c8e_0_83"/>
          <p:cNvSpPr txBox="1"/>
          <p:nvPr>
            <p:ph idx="12" type="sldNum"/>
          </p:nvPr>
        </p:nvSpPr>
        <p:spPr>
          <a:xfrm>
            <a:off x="116278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7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83" name="Google Shape;1483;g35a5f403c8e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0000" y="97025"/>
            <a:ext cx="1406576" cy="9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g35a5f403c8e_0_83" title="Capture d’écran 2025-05-21 2133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175" y="1245825"/>
            <a:ext cx="6307449" cy="5147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5" name="Google Shape;1485;g35a5f403c8e_0_83"/>
          <p:cNvCxnSpPr>
            <a:stCxn id="1486" idx="1"/>
          </p:cNvCxnSpPr>
          <p:nvPr/>
        </p:nvCxnSpPr>
        <p:spPr>
          <a:xfrm flipH="1">
            <a:off x="3172500" y="1885875"/>
            <a:ext cx="498090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6" name="Google Shape;1486;g35a5f403c8e_0_83"/>
          <p:cNvSpPr txBox="1"/>
          <p:nvPr/>
        </p:nvSpPr>
        <p:spPr>
          <a:xfrm>
            <a:off x="8153400" y="1605375"/>
            <a:ext cx="38148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Communication Arduino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7" name="Google Shape;1487;g35a5f403c8e_0_83"/>
          <p:cNvSpPr txBox="1"/>
          <p:nvPr/>
        </p:nvSpPr>
        <p:spPr>
          <a:xfrm>
            <a:off x="8153400" y="2186925"/>
            <a:ext cx="333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Ecran OLED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88" name="Google Shape;1488;g35a5f403c8e_0_83"/>
          <p:cNvCxnSpPr>
            <a:stCxn id="1487" idx="1"/>
          </p:cNvCxnSpPr>
          <p:nvPr/>
        </p:nvCxnSpPr>
        <p:spPr>
          <a:xfrm flipH="1">
            <a:off x="2936400" y="2425425"/>
            <a:ext cx="52170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9" name="Google Shape;1489;g35a5f403c8e_0_83"/>
          <p:cNvSpPr txBox="1"/>
          <p:nvPr/>
        </p:nvSpPr>
        <p:spPr>
          <a:xfrm>
            <a:off x="8153400" y="2684475"/>
            <a:ext cx="29172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Encoder Rotatoire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90" name="Google Shape;1490;g35a5f403c8e_0_83"/>
          <p:cNvCxnSpPr>
            <a:stCxn id="1489" idx="1"/>
          </p:cNvCxnSpPr>
          <p:nvPr/>
        </p:nvCxnSpPr>
        <p:spPr>
          <a:xfrm rot="10800000">
            <a:off x="6776700" y="2950875"/>
            <a:ext cx="13767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1" name="Google Shape;1491;g35a5f403c8e_0_83"/>
          <p:cNvSpPr txBox="1"/>
          <p:nvPr/>
        </p:nvSpPr>
        <p:spPr>
          <a:xfrm>
            <a:off x="8153400" y="3190500"/>
            <a:ext cx="344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Potentiomètre digital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92" name="Google Shape;1492;g35a5f403c8e_0_83"/>
          <p:cNvCxnSpPr>
            <a:stCxn id="1491" idx="1"/>
          </p:cNvCxnSpPr>
          <p:nvPr/>
        </p:nvCxnSpPr>
        <p:spPr>
          <a:xfrm rot="10800000">
            <a:off x="3466800" y="3357600"/>
            <a:ext cx="4686600" cy="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3" name="Google Shape;1493;g35a5f403c8e_0_83"/>
          <p:cNvSpPr txBox="1"/>
          <p:nvPr/>
        </p:nvSpPr>
        <p:spPr>
          <a:xfrm>
            <a:off x="8189400" y="3611175"/>
            <a:ext cx="33366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Capteur Flex Sensor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Capteur Graphite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94" name="Google Shape;1494;g35a5f403c8e_0_83"/>
          <p:cNvCxnSpPr>
            <a:stCxn id="1493" idx="1"/>
          </p:cNvCxnSpPr>
          <p:nvPr/>
        </p:nvCxnSpPr>
        <p:spPr>
          <a:xfrm rot="10800000">
            <a:off x="4644900" y="3858225"/>
            <a:ext cx="3544500" cy="1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5" name="Google Shape;1495;g35a5f403c8e_0_83"/>
          <p:cNvCxnSpPr/>
          <p:nvPr/>
        </p:nvCxnSpPr>
        <p:spPr>
          <a:xfrm>
            <a:off x="4504675" y="3539800"/>
            <a:ext cx="14100" cy="771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g35a5f403c8e_0_83"/>
          <p:cNvCxnSpPr/>
          <p:nvPr/>
        </p:nvCxnSpPr>
        <p:spPr>
          <a:xfrm rot="10800000">
            <a:off x="3957700" y="4283100"/>
            <a:ext cx="561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g35a5f403c8e_0_83"/>
          <p:cNvCxnSpPr/>
          <p:nvPr/>
        </p:nvCxnSpPr>
        <p:spPr>
          <a:xfrm rot="10800000">
            <a:off x="3957700" y="3539800"/>
            <a:ext cx="561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8" name="Google Shape;1498;g35a5f403c8e_0_83"/>
          <p:cNvSpPr txBox="1"/>
          <p:nvPr/>
        </p:nvSpPr>
        <p:spPr>
          <a:xfrm>
            <a:off x="8189400" y="4479425"/>
            <a:ext cx="2706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Bluetooth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99" name="Google Shape;1499;g35a5f403c8e_0_83"/>
          <p:cNvCxnSpPr>
            <a:stCxn id="1498" idx="1"/>
          </p:cNvCxnSpPr>
          <p:nvPr/>
        </p:nvCxnSpPr>
        <p:spPr>
          <a:xfrm rot="10800000">
            <a:off x="7449900" y="4703825"/>
            <a:ext cx="739500" cy="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0" name="Google Shape;1500;g35a5f403c8e_0_83"/>
          <p:cNvSpPr txBox="1"/>
          <p:nvPr/>
        </p:nvSpPr>
        <p:spPr>
          <a:xfrm>
            <a:off x="8258550" y="5137375"/>
            <a:ext cx="200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Servo moteur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01" name="Google Shape;1501;g35a5f403c8e_0_83"/>
          <p:cNvCxnSpPr>
            <a:stCxn id="1500" idx="1"/>
          </p:cNvCxnSpPr>
          <p:nvPr/>
        </p:nvCxnSpPr>
        <p:spPr>
          <a:xfrm rot="10800000">
            <a:off x="3677250" y="5194675"/>
            <a:ext cx="4581300" cy="1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5b95ab9348_2_4"/>
          <p:cNvSpPr txBox="1"/>
          <p:nvPr>
            <p:ph type="title"/>
          </p:nvPr>
        </p:nvSpPr>
        <p:spPr>
          <a:xfrm>
            <a:off x="228597" y="228591"/>
            <a:ext cx="1040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B. Réalisation du projet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Georgia"/>
                <a:ea typeface="Georgia"/>
                <a:cs typeface="Georgia"/>
                <a:sym typeface="Georgia"/>
              </a:rPr>
              <a:t>4. Code Arduino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08" name="Google Shape;1508;g35b95ab9348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0000" y="97025"/>
            <a:ext cx="1406576" cy="9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g35b95ab9348_2_4"/>
          <p:cNvSpPr txBox="1"/>
          <p:nvPr>
            <p:ph idx="11" type="ftr"/>
          </p:nvPr>
        </p:nvSpPr>
        <p:spPr>
          <a:xfrm>
            <a:off x="4038600" y="6486779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INSA Toulouse</a:t>
            </a:r>
            <a:endParaRPr/>
          </a:p>
        </p:txBody>
      </p:sp>
      <p:sp>
        <p:nvSpPr>
          <p:cNvPr id="1510" name="Google Shape;1510;g35b95ab9348_2_4"/>
          <p:cNvSpPr txBox="1"/>
          <p:nvPr>
            <p:ph idx="12" type="sldNum"/>
          </p:nvPr>
        </p:nvSpPr>
        <p:spPr>
          <a:xfrm>
            <a:off x="11627849" y="6352975"/>
            <a:ext cx="390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latin typeface="Georgia"/>
                <a:ea typeface="Georgia"/>
                <a:cs typeface="Georgia"/>
                <a:sym typeface="Georgia"/>
              </a:rPr>
              <a:t>8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11" name="Google Shape;1511;g35b95ab9348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325" y="1152000"/>
            <a:ext cx="7721861" cy="53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2022-06-01T12:02:08Z</dcterms:created>
  <dc:creator>Fanny Burguière</dc:creator>
</cp:coreProperties>
</file>